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3.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9.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1.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4"/>
  </p:sldMasterIdLst>
  <p:notesMasterIdLst>
    <p:notesMasterId r:id="rId49"/>
  </p:notesMasterIdLst>
  <p:handoutMasterIdLst>
    <p:handoutMasterId r:id="rId50"/>
  </p:handoutMasterIdLst>
  <p:sldIdLst>
    <p:sldId id="270" r:id="rId5"/>
    <p:sldId id="694" r:id="rId6"/>
    <p:sldId id="653" r:id="rId7"/>
    <p:sldId id="660" r:id="rId8"/>
    <p:sldId id="677" r:id="rId9"/>
    <p:sldId id="661" r:id="rId10"/>
    <p:sldId id="678" r:id="rId11"/>
    <p:sldId id="679" r:id="rId12"/>
    <p:sldId id="662" r:id="rId13"/>
    <p:sldId id="663" r:id="rId14"/>
    <p:sldId id="676" r:id="rId15"/>
    <p:sldId id="664" r:id="rId16"/>
    <p:sldId id="674" r:id="rId17"/>
    <p:sldId id="683" r:id="rId18"/>
    <p:sldId id="684" r:id="rId19"/>
    <p:sldId id="685" r:id="rId20"/>
    <p:sldId id="690" r:id="rId21"/>
    <p:sldId id="691" r:id="rId22"/>
    <p:sldId id="695" r:id="rId23"/>
    <p:sldId id="688" r:id="rId24"/>
    <p:sldId id="672" r:id="rId25"/>
    <p:sldId id="651" r:id="rId26"/>
    <p:sldId id="712" r:id="rId27"/>
    <p:sldId id="713" r:id="rId28"/>
    <p:sldId id="714" r:id="rId29"/>
    <p:sldId id="715" r:id="rId30"/>
    <p:sldId id="716" r:id="rId31"/>
    <p:sldId id="717" r:id="rId32"/>
    <p:sldId id="718" r:id="rId33"/>
    <p:sldId id="719" r:id="rId34"/>
    <p:sldId id="720" r:id="rId35"/>
    <p:sldId id="721" r:id="rId36"/>
    <p:sldId id="699" r:id="rId37"/>
    <p:sldId id="700" r:id="rId38"/>
    <p:sldId id="701" r:id="rId39"/>
    <p:sldId id="702" r:id="rId40"/>
    <p:sldId id="703" r:id="rId41"/>
    <p:sldId id="704" r:id="rId42"/>
    <p:sldId id="705" r:id="rId43"/>
    <p:sldId id="706" r:id="rId44"/>
    <p:sldId id="707" r:id="rId45"/>
    <p:sldId id="708" r:id="rId46"/>
    <p:sldId id="709" r:id="rId47"/>
    <p:sldId id="710" r:id="rId48"/>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Arial" pitchFamily="-60" charset="-52"/>
        <a:ea typeface="ＭＳ Ｐゴシック" pitchFamily="-60" charset="-128"/>
        <a:cs typeface="ＭＳ Ｐゴシック" pitchFamily="-60" charset="-128"/>
      </a:defRPr>
    </a:lvl1pPr>
    <a:lvl2pPr marL="457200" algn="l" rtl="0" fontAlgn="base">
      <a:spcBef>
        <a:spcPct val="0"/>
      </a:spcBef>
      <a:spcAft>
        <a:spcPct val="0"/>
      </a:spcAft>
      <a:defRPr sz="2400" kern="1200">
        <a:solidFill>
          <a:schemeClr val="tx1"/>
        </a:solidFill>
        <a:latin typeface="Arial" pitchFamily="-60" charset="-52"/>
        <a:ea typeface="ＭＳ Ｐゴシック" pitchFamily="-60" charset="-128"/>
        <a:cs typeface="ＭＳ Ｐゴシック" pitchFamily="-60" charset="-128"/>
      </a:defRPr>
    </a:lvl2pPr>
    <a:lvl3pPr marL="914400" algn="l" rtl="0" fontAlgn="base">
      <a:spcBef>
        <a:spcPct val="0"/>
      </a:spcBef>
      <a:spcAft>
        <a:spcPct val="0"/>
      </a:spcAft>
      <a:defRPr sz="2400" kern="1200">
        <a:solidFill>
          <a:schemeClr val="tx1"/>
        </a:solidFill>
        <a:latin typeface="Arial" pitchFamily="-60" charset="-52"/>
        <a:ea typeface="ＭＳ Ｐゴシック" pitchFamily="-60" charset="-128"/>
        <a:cs typeface="ＭＳ Ｐゴシック" pitchFamily="-60" charset="-128"/>
      </a:defRPr>
    </a:lvl3pPr>
    <a:lvl4pPr marL="1371600" algn="l" rtl="0" fontAlgn="base">
      <a:spcBef>
        <a:spcPct val="0"/>
      </a:spcBef>
      <a:spcAft>
        <a:spcPct val="0"/>
      </a:spcAft>
      <a:defRPr sz="2400" kern="1200">
        <a:solidFill>
          <a:schemeClr val="tx1"/>
        </a:solidFill>
        <a:latin typeface="Arial" pitchFamily="-60" charset="-52"/>
        <a:ea typeface="ＭＳ Ｐゴシック" pitchFamily="-60" charset="-128"/>
        <a:cs typeface="ＭＳ Ｐゴシック" pitchFamily="-60" charset="-128"/>
      </a:defRPr>
    </a:lvl4pPr>
    <a:lvl5pPr marL="1828800" algn="l" rtl="0" fontAlgn="base">
      <a:spcBef>
        <a:spcPct val="0"/>
      </a:spcBef>
      <a:spcAft>
        <a:spcPct val="0"/>
      </a:spcAft>
      <a:defRPr sz="2400" kern="1200">
        <a:solidFill>
          <a:schemeClr val="tx1"/>
        </a:solidFill>
        <a:latin typeface="Arial" pitchFamily="-60" charset="-52"/>
        <a:ea typeface="ＭＳ Ｐゴシック" pitchFamily="-60" charset="-128"/>
        <a:cs typeface="ＭＳ Ｐゴシック" pitchFamily="-60" charset="-128"/>
      </a:defRPr>
    </a:lvl5pPr>
    <a:lvl6pPr marL="2286000" algn="l" defTabSz="457200" rtl="0" eaLnBrk="1" latinLnBrk="0" hangingPunct="1">
      <a:defRPr sz="2400" kern="1200">
        <a:solidFill>
          <a:schemeClr val="tx1"/>
        </a:solidFill>
        <a:latin typeface="Arial" pitchFamily="-60" charset="-52"/>
        <a:ea typeface="ＭＳ Ｐゴシック" pitchFamily="-60" charset="-128"/>
        <a:cs typeface="ＭＳ Ｐゴシック" pitchFamily="-60" charset="-128"/>
      </a:defRPr>
    </a:lvl6pPr>
    <a:lvl7pPr marL="2743200" algn="l" defTabSz="457200" rtl="0" eaLnBrk="1" latinLnBrk="0" hangingPunct="1">
      <a:defRPr sz="2400" kern="1200">
        <a:solidFill>
          <a:schemeClr val="tx1"/>
        </a:solidFill>
        <a:latin typeface="Arial" pitchFamily="-60" charset="-52"/>
        <a:ea typeface="ＭＳ Ｐゴシック" pitchFamily="-60" charset="-128"/>
        <a:cs typeface="ＭＳ Ｐゴシック" pitchFamily="-60" charset="-128"/>
      </a:defRPr>
    </a:lvl7pPr>
    <a:lvl8pPr marL="3200400" algn="l" defTabSz="457200" rtl="0" eaLnBrk="1" latinLnBrk="0" hangingPunct="1">
      <a:defRPr sz="2400" kern="1200">
        <a:solidFill>
          <a:schemeClr val="tx1"/>
        </a:solidFill>
        <a:latin typeface="Arial" pitchFamily="-60" charset="-52"/>
        <a:ea typeface="ＭＳ Ｐゴシック" pitchFamily="-60" charset="-128"/>
        <a:cs typeface="ＭＳ Ｐゴシック" pitchFamily="-60" charset="-128"/>
      </a:defRPr>
    </a:lvl8pPr>
    <a:lvl9pPr marL="3657600" algn="l" defTabSz="457200" rtl="0" eaLnBrk="1" latinLnBrk="0" hangingPunct="1">
      <a:defRPr sz="2400" kern="1200">
        <a:solidFill>
          <a:schemeClr val="tx1"/>
        </a:solidFill>
        <a:latin typeface="Arial" pitchFamily="-60" charset="-52"/>
        <a:ea typeface="ＭＳ Ｐゴシック" pitchFamily="-60" charset="-128"/>
        <a:cs typeface="ＭＳ Ｐゴシック" pitchFamily="-60"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lyn Cote" initials="M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0066CC"/>
    <a:srgbClr val="345A98"/>
    <a:srgbClr val="22509A"/>
    <a:srgbClr val="1D4585"/>
    <a:srgbClr val="FFFF99"/>
    <a:srgbClr val="334B99"/>
    <a:srgbClr val="065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7" autoAdjust="0"/>
    <p:restoredTop sz="94675" autoAdjust="0"/>
  </p:normalViewPr>
  <p:slideViewPr>
    <p:cSldViewPr>
      <p:cViewPr>
        <p:scale>
          <a:sx n="110" d="100"/>
          <a:sy n="110" d="100"/>
        </p:scale>
        <p:origin x="-276" y="300"/>
      </p:cViewPr>
      <p:guideLst>
        <p:guide orient="horz" pos="2160"/>
        <p:guide pos="2880"/>
      </p:guideLst>
    </p:cSldViewPr>
  </p:slideViewPr>
  <p:outlineViewPr>
    <p:cViewPr>
      <p:scale>
        <a:sx n="33" d="100"/>
        <a:sy n="33" d="100"/>
      </p:scale>
      <p:origin x="0" y="75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134" y="-82"/>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172142426920228E-2"/>
          <c:y val="1.7532239259348745E-2"/>
          <c:w val="0.89026057672439163"/>
          <c:h val="0.89798106205076234"/>
        </c:manualLayout>
      </c:layout>
      <c:barChart>
        <c:barDir val="col"/>
        <c:grouping val="clustered"/>
        <c:varyColors val="0"/>
        <c:ser>
          <c:idx val="1"/>
          <c:order val="0"/>
          <c:tx>
            <c:strRef>
              <c:f>Sheet1!$F$4</c:f>
              <c:strCache>
                <c:ptCount val="1"/>
                <c:pt idx="0">
                  <c:v>Médiane (liste)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Sheet1!$E$5:$E$10</c:f>
              <c:numCache>
                <c:formatCode>General</c:formatCode>
                <c:ptCount val="6"/>
                <c:pt idx="0">
                  <c:v>2002</c:v>
                </c:pt>
                <c:pt idx="1">
                  <c:v>2010</c:v>
                </c:pt>
                <c:pt idx="2">
                  <c:v>2011</c:v>
                </c:pt>
                <c:pt idx="3">
                  <c:v>2012</c:v>
                </c:pt>
                <c:pt idx="4">
                  <c:v>2013</c:v>
                </c:pt>
                <c:pt idx="5">
                  <c:v>2014</c:v>
                </c:pt>
              </c:numCache>
            </c:numRef>
          </c:cat>
          <c:val>
            <c:numRef>
              <c:f>Sheet1!$F$5:$F$10</c:f>
              <c:numCache>
                <c:formatCode>0\.00</c:formatCode>
                <c:ptCount val="6"/>
                <c:pt idx="0">
                  <c:v>1.06</c:v>
                </c:pt>
                <c:pt idx="1">
                  <c:v>1.01</c:v>
                </c:pt>
                <c:pt idx="2">
                  <c:v>1</c:v>
                </c:pt>
                <c:pt idx="3">
                  <c:v>0.99</c:v>
                </c:pt>
                <c:pt idx="4">
                  <c:v>0.97</c:v>
                </c:pt>
                <c:pt idx="5">
                  <c:v>1.02</c:v>
                </c:pt>
              </c:numCache>
            </c:numRef>
          </c:val>
        </c:ser>
        <c:ser>
          <c:idx val="0"/>
          <c:order val="1"/>
          <c:tx>
            <c:strRef>
              <c:f>Sheet1!$G$4</c:f>
              <c:strCache>
                <c:ptCount val="1"/>
                <c:pt idx="0">
                  <c:v>Médiane (PTM)</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Sheet1!$E$5:$E$10</c:f>
              <c:numCache>
                <c:formatCode>General</c:formatCode>
                <c:ptCount val="6"/>
                <c:pt idx="0">
                  <c:v>2002</c:v>
                </c:pt>
                <c:pt idx="1">
                  <c:v>2010</c:v>
                </c:pt>
                <c:pt idx="2">
                  <c:v>2011</c:v>
                </c:pt>
                <c:pt idx="3">
                  <c:v>2012</c:v>
                </c:pt>
                <c:pt idx="4">
                  <c:v>2013</c:v>
                </c:pt>
                <c:pt idx="5">
                  <c:v>2014</c:v>
                </c:pt>
              </c:numCache>
            </c:numRef>
          </c:cat>
          <c:val>
            <c:numRef>
              <c:f>Sheet1!$G$5:$G$10</c:f>
              <c:numCache>
                <c:formatCode>General</c:formatCode>
                <c:ptCount val="6"/>
                <c:pt idx="0">
                  <c:v>1.08</c:v>
                </c:pt>
                <c:pt idx="1">
                  <c:v>1.06</c:v>
                </c:pt>
                <c:pt idx="2">
                  <c:v>1.05</c:v>
                </c:pt>
                <c:pt idx="3">
                  <c:v>1.07</c:v>
                </c:pt>
                <c:pt idx="4">
                  <c:v>1.06</c:v>
                </c:pt>
                <c:pt idx="5">
                  <c:v>1.1299999999999999</c:v>
                </c:pt>
              </c:numCache>
            </c:numRef>
          </c:val>
        </c:ser>
        <c:dLbls>
          <c:showLegendKey val="0"/>
          <c:showVal val="0"/>
          <c:showCatName val="0"/>
          <c:showSerName val="0"/>
          <c:showPercent val="0"/>
          <c:showBubbleSize val="0"/>
        </c:dLbls>
        <c:gapWidth val="100"/>
        <c:axId val="178877184"/>
        <c:axId val="178878720"/>
      </c:barChart>
      <c:catAx>
        <c:axId val="178877184"/>
        <c:scaling>
          <c:orientation val="minMax"/>
        </c:scaling>
        <c:delete val="0"/>
        <c:axPos val="b"/>
        <c:numFmt formatCode="General" sourceLinked="1"/>
        <c:majorTickMark val="out"/>
        <c:minorTickMark val="none"/>
        <c:tickLblPos val="nextTo"/>
        <c:crossAx val="178878720"/>
        <c:crosses val="autoZero"/>
        <c:auto val="1"/>
        <c:lblAlgn val="ctr"/>
        <c:lblOffset val="100"/>
        <c:noMultiLvlLbl val="0"/>
      </c:catAx>
      <c:valAx>
        <c:axId val="178878720"/>
        <c:scaling>
          <c:orientation val="minMax"/>
        </c:scaling>
        <c:delete val="0"/>
        <c:axPos val="l"/>
        <c:numFmt formatCode="0%" sourceLinked="0"/>
        <c:majorTickMark val="out"/>
        <c:minorTickMark val="none"/>
        <c:tickLblPos val="nextTo"/>
        <c:crossAx val="178877184"/>
        <c:crosses val="autoZero"/>
        <c:crossBetween val="between"/>
      </c:valAx>
    </c:plotArea>
    <c:legend>
      <c:legendPos val="t"/>
      <c:layout>
        <c:manualLayout>
          <c:xMode val="edge"/>
          <c:yMode val="edge"/>
          <c:x val="0.27871892458825731"/>
          <c:y val="9.7680329697127657E-2"/>
          <c:w val="0.5085030322540447"/>
          <c:h val="5.195132180624009E-2"/>
        </c:manualLayout>
      </c:layout>
      <c:overlay val="0"/>
    </c:legend>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lvl1pPr algn="l" defTabSz="919029">
              <a:defRPr sz="1200">
                <a:latin typeface="Arial" charset="0"/>
                <a:ea typeface="+mn-ea"/>
                <a:cs typeface="+mn-cs"/>
              </a:defRPr>
            </a:lvl1pPr>
          </a:lstStyle>
          <a:p>
            <a:pPr>
              <a:defRPr/>
            </a:pPr>
            <a:endParaRPr lang="en-US" dirty="0"/>
          </a:p>
        </p:txBody>
      </p:sp>
      <p:sp>
        <p:nvSpPr>
          <p:cNvPr id="81923" name="Rectangle 3"/>
          <p:cNvSpPr>
            <a:spLocks noGrp="1" noChangeArrowheads="1"/>
          </p:cNvSpPr>
          <p:nvPr>
            <p:ph type="dt" sz="quarter" idx="1"/>
          </p:nvPr>
        </p:nvSpPr>
        <p:spPr bwMode="auto">
          <a:xfrm>
            <a:off x="3897514" y="0"/>
            <a:ext cx="2982742" cy="465138"/>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lvl1pPr algn="r" defTabSz="919029">
              <a:defRPr sz="1200">
                <a:latin typeface="Arial" charset="0"/>
                <a:ea typeface="+mn-ea"/>
                <a:cs typeface="+mn-cs"/>
              </a:defRPr>
            </a:lvl1pPr>
          </a:lstStyle>
          <a:p>
            <a:pPr>
              <a:defRPr/>
            </a:pPr>
            <a:endParaRPr lang="en-US" dirty="0"/>
          </a:p>
        </p:txBody>
      </p:sp>
      <p:sp>
        <p:nvSpPr>
          <p:cNvPr id="81924" name="Rectangle 4"/>
          <p:cNvSpPr>
            <a:spLocks noGrp="1" noChangeArrowheads="1"/>
          </p:cNvSpPr>
          <p:nvPr>
            <p:ph type="ftr" sz="quarter" idx="2"/>
          </p:nvPr>
        </p:nvSpPr>
        <p:spPr bwMode="auto">
          <a:xfrm>
            <a:off x="1" y="8829675"/>
            <a:ext cx="2982742" cy="465138"/>
          </a:xfrm>
          <a:prstGeom prst="rect">
            <a:avLst/>
          </a:prstGeom>
          <a:noFill/>
          <a:ln w="9525">
            <a:noFill/>
            <a:miter lim="800000"/>
            <a:headEnd/>
            <a:tailEnd/>
          </a:ln>
          <a:effectLst/>
        </p:spPr>
        <p:txBody>
          <a:bodyPr vert="horz" wrap="square" lIns="91897" tIns="45949" rIns="91897" bIns="45949" numCol="1" anchor="b" anchorCtr="0" compatLnSpc="1">
            <a:prstTxWarp prst="textNoShape">
              <a:avLst/>
            </a:prstTxWarp>
          </a:bodyPr>
          <a:lstStyle>
            <a:lvl1pPr algn="l" defTabSz="919029">
              <a:defRPr sz="1200">
                <a:latin typeface="Arial" charset="0"/>
                <a:ea typeface="+mn-ea"/>
                <a:cs typeface="+mn-cs"/>
              </a:defRPr>
            </a:lvl1pPr>
          </a:lstStyle>
          <a:p>
            <a:pPr>
              <a:defRPr/>
            </a:pPr>
            <a:endParaRPr lang="en-US" dirty="0"/>
          </a:p>
        </p:txBody>
      </p:sp>
      <p:sp>
        <p:nvSpPr>
          <p:cNvPr id="81925" name="Rectangle 5"/>
          <p:cNvSpPr>
            <a:spLocks noGrp="1" noChangeArrowheads="1"/>
          </p:cNvSpPr>
          <p:nvPr>
            <p:ph type="sldNum" sz="quarter" idx="3"/>
          </p:nvPr>
        </p:nvSpPr>
        <p:spPr bwMode="auto">
          <a:xfrm>
            <a:off x="3897514" y="8829675"/>
            <a:ext cx="2982742" cy="465138"/>
          </a:xfrm>
          <a:prstGeom prst="rect">
            <a:avLst/>
          </a:prstGeom>
          <a:noFill/>
          <a:ln w="9525">
            <a:noFill/>
            <a:miter lim="800000"/>
            <a:headEnd/>
            <a:tailEnd/>
          </a:ln>
          <a:effectLst/>
        </p:spPr>
        <p:txBody>
          <a:bodyPr vert="horz" wrap="square" lIns="91897" tIns="45949" rIns="91897" bIns="45949" numCol="1" anchor="b" anchorCtr="0" compatLnSpc="1">
            <a:prstTxWarp prst="textNoShape">
              <a:avLst/>
            </a:prstTxWarp>
          </a:bodyPr>
          <a:lstStyle>
            <a:lvl1pPr algn="r" defTabSz="919029">
              <a:defRPr sz="1200">
                <a:latin typeface="Arial" charset="0"/>
                <a:ea typeface="+mn-ea"/>
                <a:cs typeface="+mn-cs"/>
              </a:defRPr>
            </a:lvl1pPr>
          </a:lstStyle>
          <a:p>
            <a:pPr>
              <a:defRPr/>
            </a:pPr>
            <a:fld id="{39313D9F-DA49-4AD3-8B34-EDA51CB5E2FB}" type="slidenum">
              <a:rPr lang="en-US"/>
              <a:pPr>
                <a:defRPr/>
              </a:pPr>
              <a:t>‹#›</a:t>
            </a:fld>
            <a:endParaRPr lang="en-US" dirty="0"/>
          </a:p>
        </p:txBody>
      </p:sp>
    </p:spTree>
    <p:extLst>
      <p:ext uri="{BB962C8B-B14F-4D97-AF65-F5344CB8AC3E}">
        <p14:creationId xmlns:p14="http://schemas.microsoft.com/office/powerpoint/2010/main" val="24619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lvl1pPr algn="l" defTabSz="919029">
              <a:defRPr sz="1200">
                <a:latin typeface="Arial" charset="0"/>
                <a:ea typeface="+mn-ea"/>
                <a:cs typeface="+mn-cs"/>
              </a:defRPr>
            </a:lvl1pPr>
          </a:lstStyle>
          <a:p>
            <a:pPr>
              <a:defRPr/>
            </a:pPr>
            <a:endParaRPr lang="en-US" dirty="0"/>
          </a:p>
        </p:txBody>
      </p:sp>
      <p:sp>
        <p:nvSpPr>
          <p:cNvPr id="87043" name="Rectangle 3"/>
          <p:cNvSpPr>
            <a:spLocks noGrp="1" noChangeArrowheads="1"/>
          </p:cNvSpPr>
          <p:nvPr>
            <p:ph type="dt" idx="1"/>
          </p:nvPr>
        </p:nvSpPr>
        <p:spPr bwMode="auto">
          <a:xfrm>
            <a:off x="3897514" y="0"/>
            <a:ext cx="2982742" cy="465138"/>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lvl1pPr algn="r" defTabSz="919029">
              <a:defRPr sz="1200">
                <a:latin typeface="Arial"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16013" y="696913"/>
            <a:ext cx="4649787" cy="348615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688805" y="4416425"/>
            <a:ext cx="5505762" cy="4183063"/>
          </a:xfrm>
          <a:prstGeom prst="rect">
            <a:avLst/>
          </a:prstGeom>
          <a:noFill/>
          <a:ln w="9525">
            <a:noFill/>
            <a:miter lim="800000"/>
            <a:headEnd/>
            <a:tailEnd/>
          </a:ln>
          <a:effectLst/>
        </p:spPr>
        <p:txBody>
          <a:bodyPr vert="horz" wrap="square" lIns="91897" tIns="45949" rIns="91897" bIns="459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1" y="8829675"/>
            <a:ext cx="2982742" cy="465138"/>
          </a:xfrm>
          <a:prstGeom prst="rect">
            <a:avLst/>
          </a:prstGeom>
          <a:noFill/>
          <a:ln w="9525">
            <a:noFill/>
            <a:miter lim="800000"/>
            <a:headEnd/>
            <a:tailEnd/>
          </a:ln>
          <a:effectLst/>
        </p:spPr>
        <p:txBody>
          <a:bodyPr vert="horz" wrap="square" lIns="91897" tIns="45949" rIns="91897" bIns="45949" numCol="1" anchor="b" anchorCtr="0" compatLnSpc="1">
            <a:prstTxWarp prst="textNoShape">
              <a:avLst/>
            </a:prstTxWarp>
          </a:bodyPr>
          <a:lstStyle>
            <a:lvl1pPr algn="l" defTabSz="919029">
              <a:defRPr sz="1200">
                <a:latin typeface="Arial" charset="0"/>
                <a:ea typeface="+mn-ea"/>
                <a:cs typeface="+mn-cs"/>
              </a:defRPr>
            </a:lvl1pPr>
          </a:lstStyle>
          <a:p>
            <a:pPr>
              <a:defRPr/>
            </a:pPr>
            <a:endParaRPr lang="en-US" dirty="0"/>
          </a:p>
        </p:txBody>
      </p:sp>
      <p:sp>
        <p:nvSpPr>
          <p:cNvPr id="87047" name="Rectangle 7"/>
          <p:cNvSpPr>
            <a:spLocks noGrp="1" noChangeArrowheads="1"/>
          </p:cNvSpPr>
          <p:nvPr>
            <p:ph type="sldNum" sz="quarter" idx="5"/>
          </p:nvPr>
        </p:nvSpPr>
        <p:spPr bwMode="auto">
          <a:xfrm>
            <a:off x="3897514" y="8829675"/>
            <a:ext cx="2982742" cy="465138"/>
          </a:xfrm>
          <a:prstGeom prst="rect">
            <a:avLst/>
          </a:prstGeom>
          <a:noFill/>
          <a:ln w="9525">
            <a:noFill/>
            <a:miter lim="800000"/>
            <a:headEnd/>
            <a:tailEnd/>
          </a:ln>
          <a:effectLst/>
        </p:spPr>
        <p:txBody>
          <a:bodyPr vert="horz" wrap="square" lIns="91897" tIns="45949" rIns="91897" bIns="45949" numCol="1" anchor="b" anchorCtr="0" compatLnSpc="1">
            <a:prstTxWarp prst="textNoShape">
              <a:avLst/>
            </a:prstTxWarp>
          </a:bodyPr>
          <a:lstStyle>
            <a:lvl1pPr algn="r" defTabSz="919029">
              <a:defRPr sz="1200">
                <a:latin typeface="Arial" charset="0"/>
                <a:ea typeface="+mn-ea"/>
                <a:cs typeface="+mn-cs"/>
              </a:defRPr>
            </a:lvl1pPr>
          </a:lstStyle>
          <a:p>
            <a:pPr>
              <a:defRPr/>
            </a:pPr>
            <a:fld id="{4E19FC8C-A737-4421-B42C-9DC5D720C03F}" type="slidenum">
              <a:rPr lang="en-US"/>
              <a:pPr>
                <a:defRPr/>
              </a:pPr>
              <a:t>‹#›</a:t>
            </a:fld>
            <a:endParaRPr lang="en-US" dirty="0"/>
          </a:p>
        </p:txBody>
      </p:sp>
    </p:spTree>
    <p:extLst>
      <p:ext uri="{BB962C8B-B14F-4D97-AF65-F5344CB8AC3E}">
        <p14:creationId xmlns:p14="http://schemas.microsoft.com/office/powerpoint/2010/main" val="438913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0" charset="-128"/>
        <a:cs typeface="ＭＳ Ｐゴシック" pitchFamily="-60"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17575"/>
            <a:fld id="{FE7834DD-5152-4FD0-B8A5-4E45EBD2FE10}" type="slidenum">
              <a:rPr lang="en-US">
                <a:latin typeface="Arial" pitchFamily="-60" charset="-52"/>
                <a:ea typeface="ＭＳ Ｐゴシック" pitchFamily="-60" charset="-128"/>
                <a:cs typeface="ＭＳ Ｐゴシック" pitchFamily="-60" charset="-128"/>
              </a:rPr>
              <a:pPr defTabSz="917575"/>
              <a:t>1</a:t>
            </a:fld>
            <a:endParaRPr lang="en-US" dirty="0">
              <a:latin typeface="Arial" pitchFamily="-60" charset="-52"/>
              <a:ea typeface="ＭＳ Ｐゴシック" pitchFamily="-60" charset="-128"/>
              <a:cs typeface="ＭＳ Ｐゴシック" pitchFamily="-60"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dirty="0" smtClean="0">
              <a:latin typeface="Arial" pitchFamily="-60" charset="-52"/>
            </a:endParaRPr>
          </a:p>
        </p:txBody>
      </p:sp>
    </p:spTree>
    <p:extLst>
      <p:ext uri="{BB962C8B-B14F-4D97-AF65-F5344CB8AC3E}">
        <p14:creationId xmlns:p14="http://schemas.microsoft.com/office/powerpoint/2010/main" val="3579076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760485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12</a:t>
            </a:fld>
            <a:endParaRPr lang="en-US" dirty="0"/>
          </a:p>
        </p:txBody>
      </p:sp>
    </p:spTree>
    <p:extLst>
      <p:ext uri="{BB962C8B-B14F-4D97-AF65-F5344CB8AC3E}">
        <p14:creationId xmlns:p14="http://schemas.microsoft.com/office/powerpoint/2010/main" val="2989399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14</a:t>
            </a:fld>
            <a:endParaRPr lang="en-US" dirty="0"/>
          </a:p>
        </p:txBody>
      </p:sp>
    </p:spTree>
    <p:extLst>
      <p:ext uri="{BB962C8B-B14F-4D97-AF65-F5344CB8AC3E}">
        <p14:creationId xmlns:p14="http://schemas.microsoft.com/office/powerpoint/2010/main" val="914407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15</a:t>
            </a:fld>
            <a:endParaRPr lang="en-US" dirty="0"/>
          </a:p>
        </p:txBody>
      </p:sp>
    </p:spTree>
    <p:extLst>
      <p:ext uri="{BB962C8B-B14F-4D97-AF65-F5344CB8AC3E}">
        <p14:creationId xmlns:p14="http://schemas.microsoft.com/office/powerpoint/2010/main" val="914407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smtClean="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16</a:t>
            </a:fld>
            <a:endParaRPr lang="en-US" dirty="0"/>
          </a:p>
        </p:txBody>
      </p:sp>
    </p:spTree>
    <p:extLst>
      <p:ext uri="{BB962C8B-B14F-4D97-AF65-F5344CB8AC3E}">
        <p14:creationId xmlns:p14="http://schemas.microsoft.com/office/powerpoint/2010/main" val="91440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17</a:t>
            </a:fld>
            <a:endParaRPr lang="en-US" dirty="0"/>
          </a:p>
        </p:txBody>
      </p:sp>
    </p:spTree>
    <p:extLst>
      <p:ext uri="{BB962C8B-B14F-4D97-AF65-F5344CB8AC3E}">
        <p14:creationId xmlns:p14="http://schemas.microsoft.com/office/powerpoint/2010/main" val="139851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18</a:t>
            </a:fld>
            <a:endParaRPr lang="en-US" dirty="0"/>
          </a:p>
        </p:txBody>
      </p:sp>
    </p:spTree>
    <p:extLst>
      <p:ext uri="{BB962C8B-B14F-4D97-AF65-F5344CB8AC3E}">
        <p14:creationId xmlns:p14="http://schemas.microsoft.com/office/powerpoint/2010/main" val="867432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19</a:t>
            </a:fld>
            <a:endParaRPr lang="en-US" dirty="0"/>
          </a:p>
        </p:txBody>
      </p:sp>
    </p:spTree>
    <p:extLst>
      <p:ext uri="{BB962C8B-B14F-4D97-AF65-F5344CB8AC3E}">
        <p14:creationId xmlns:p14="http://schemas.microsoft.com/office/powerpoint/2010/main" val="3255362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20</a:t>
            </a:fld>
            <a:endParaRPr lang="en-US" dirty="0"/>
          </a:p>
        </p:txBody>
      </p:sp>
    </p:spTree>
    <p:extLst>
      <p:ext uri="{BB962C8B-B14F-4D97-AF65-F5344CB8AC3E}">
        <p14:creationId xmlns:p14="http://schemas.microsoft.com/office/powerpoint/2010/main" val="2674920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21</a:t>
            </a:fld>
            <a:endParaRPr lang="en-US" dirty="0"/>
          </a:p>
        </p:txBody>
      </p:sp>
    </p:spTree>
    <p:extLst>
      <p:ext uri="{BB962C8B-B14F-4D97-AF65-F5344CB8AC3E}">
        <p14:creationId xmlns:p14="http://schemas.microsoft.com/office/powerpoint/2010/main" val="403409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2</a:t>
            </a:fld>
            <a:endParaRPr lang="en-US" dirty="0"/>
          </a:p>
        </p:txBody>
      </p:sp>
    </p:spTree>
    <p:extLst>
      <p:ext uri="{BB962C8B-B14F-4D97-AF65-F5344CB8AC3E}">
        <p14:creationId xmlns:p14="http://schemas.microsoft.com/office/powerpoint/2010/main" val="867432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5110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noProof="0" dirty="0" smtClean="0">
                <a:solidFill>
                  <a:srgbClr val="0070C0"/>
                </a:solidFill>
                <a:latin typeface="Arial Narrow" panose="020B0606020202030204" pitchFamily="34" charset="0"/>
              </a:rPr>
              <a:t>Même</a:t>
            </a:r>
            <a:r>
              <a:rPr lang="fr-CA" b="0" baseline="0" noProof="0" dirty="0" smtClean="0">
                <a:solidFill>
                  <a:srgbClr val="0070C0"/>
                </a:solidFill>
                <a:latin typeface="Arial Narrow" panose="020B0606020202030204" pitchFamily="34" charset="0"/>
              </a:rPr>
              <a:t> posologie</a:t>
            </a:r>
            <a:endParaRPr lang="fr-CA" b="0" noProof="0" dirty="0" smtClean="0">
              <a:solidFill>
                <a:srgbClr val="0070C0"/>
              </a:solidFill>
              <a:latin typeface="Arial Narrow" panose="020B0606020202030204" pitchFamily="34" charset="0"/>
            </a:endParaRPr>
          </a:p>
          <a:p>
            <a:r>
              <a:rPr lang="fr-CA" b="0" noProof="0" dirty="0" smtClean="0">
                <a:solidFill>
                  <a:srgbClr val="0070C0"/>
                </a:solidFill>
                <a:latin typeface="Arial Narrow" panose="020B0606020202030204" pitchFamily="34" charset="0"/>
              </a:rPr>
              <a:t>Même</a:t>
            </a:r>
            <a:r>
              <a:rPr lang="fr-CA" b="0" baseline="0" noProof="0" dirty="0" smtClean="0">
                <a:solidFill>
                  <a:srgbClr val="0070C0"/>
                </a:solidFill>
                <a:latin typeface="Arial Narrow" panose="020B0606020202030204" pitchFamily="34" charset="0"/>
              </a:rPr>
              <a:t> entité chimique</a:t>
            </a:r>
            <a:endParaRPr lang="fr-CA" b="0" noProof="0" dirty="0" smtClean="0">
              <a:solidFill>
                <a:srgbClr val="0070C0"/>
              </a:solidFill>
              <a:latin typeface="Arial Narrow" panose="020B0606020202030204" pitchFamily="34" charset="0"/>
            </a:endParaRPr>
          </a:p>
          <a:p>
            <a:r>
              <a:rPr lang="fr-CA" b="0" noProof="0" dirty="0" smtClean="0">
                <a:solidFill>
                  <a:srgbClr val="0070C0"/>
                </a:solidFill>
                <a:latin typeface="Arial Narrow" panose="020B0606020202030204" pitchFamily="34" charset="0"/>
              </a:rPr>
              <a:t>Même indication ou</a:t>
            </a:r>
            <a:r>
              <a:rPr lang="fr-CA" b="0" baseline="0" noProof="0" dirty="0" smtClean="0">
                <a:solidFill>
                  <a:srgbClr val="0070C0"/>
                </a:solidFill>
                <a:latin typeface="Arial Narrow" panose="020B0606020202030204" pitchFamily="34" charset="0"/>
              </a:rPr>
              <a:t> utilisation</a:t>
            </a:r>
            <a:endParaRPr lang="fr-CA" b="0" noProof="0" dirty="0" smtClean="0">
              <a:solidFill>
                <a:srgbClr val="0070C0"/>
              </a:solidFill>
              <a:latin typeface="Arial Narrow" panose="020B0606020202030204" pitchFamily="34" charset="0"/>
            </a:endParaRPr>
          </a:p>
          <a:p>
            <a:r>
              <a:rPr lang="fr-CA" b="0" noProof="0" dirty="0" smtClean="0">
                <a:solidFill>
                  <a:srgbClr val="0070C0"/>
                </a:solidFill>
                <a:latin typeface="Arial Narrow" panose="020B0606020202030204" pitchFamily="34" charset="0"/>
              </a:rPr>
              <a:t>Forme</a:t>
            </a:r>
            <a:r>
              <a:rPr lang="fr-CA" b="0" baseline="0" noProof="0" dirty="0" smtClean="0">
                <a:solidFill>
                  <a:srgbClr val="0070C0"/>
                </a:solidFill>
                <a:latin typeface="Arial Narrow" panose="020B0606020202030204" pitchFamily="34" charset="0"/>
              </a:rPr>
              <a:t> posologique identique ou comparable</a:t>
            </a:r>
            <a:endParaRPr lang="fr-CA" b="0" noProof="0" dirty="0" smtClean="0">
              <a:solidFill>
                <a:srgbClr val="0070C0"/>
              </a:solidFill>
              <a:latin typeface="Arial Narrow" panose="020B0606020202030204" pitchFamily="34" charset="0"/>
            </a:endParaRPr>
          </a:p>
          <a:p>
            <a:endParaRPr lang="en-CA" dirty="0"/>
          </a:p>
        </p:txBody>
      </p:sp>
      <p:sp>
        <p:nvSpPr>
          <p:cNvPr id="4" name="Slide Number Placeholder 3"/>
          <p:cNvSpPr>
            <a:spLocks noGrp="1"/>
          </p:cNvSpPr>
          <p:nvPr>
            <p:ph type="sldNum" sz="quarter" idx="10"/>
          </p:nvPr>
        </p:nvSpPr>
        <p:spPr/>
        <p:txBody>
          <a:bodyPr/>
          <a:lstStyle/>
          <a:p>
            <a:fld id="{9F697BEB-0A81-4EFC-9B88-8F3450A1A4BF}" type="slidenum">
              <a:rPr lang="en-CA" smtClean="0"/>
              <a:pPr/>
              <a:t>36</a:t>
            </a:fld>
            <a:endParaRPr lang="en-CA"/>
          </a:p>
        </p:txBody>
      </p:sp>
    </p:spTree>
    <p:extLst>
      <p:ext uri="{BB962C8B-B14F-4D97-AF65-F5344CB8AC3E}">
        <p14:creationId xmlns:p14="http://schemas.microsoft.com/office/powerpoint/2010/main" val="100939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4</a:t>
            </a:fld>
            <a:endParaRPr lang="en-US" dirty="0"/>
          </a:p>
        </p:txBody>
      </p:sp>
    </p:spTree>
    <p:extLst>
      <p:ext uri="{BB962C8B-B14F-4D97-AF65-F5344CB8AC3E}">
        <p14:creationId xmlns:p14="http://schemas.microsoft.com/office/powerpoint/2010/main" val="419769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5</a:t>
            </a:fld>
            <a:endParaRPr lang="en-US" dirty="0"/>
          </a:p>
        </p:txBody>
      </p:sp>
    </p:spTree>
    <p:extLst>
      <p:ext uri="{BB962C8B-B14F-4D97-AF65-F5344CB8AC3E}">
        <p14:creationId xmlns:p14="http://schemas.microsoft.com/office/powerpoint/2010/main" val="419769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6</a:t>
            </a:fld>
            <a:endParaRPr lang="en-US" dirty="0"/>
          </a:p>
        </p:txBody>
      </p:sp>
    </p:spTree>
    <p:extLst>
      <p:ext uri="{BB962C8B-B14F-4D97-AF65-F5344CB8AC3E}">
        <p14:creationId xmlns:p14="http://schemas.microsoft.com/office/powerpoint/2010/main" val="298939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7</a:t>
            </a:fld>
            <a:endParaRPr lang="en-US" dirty="0"/>
          </a:p>
        </p:txBody>
      </p:sp>
    </p:spTree>
    <p:extLst>
      <p:ext uri="{BB962C8B-B14F-4D97-AF65-F5344CB8AC3E}">
        <p14:creationId xmlns:p14="http://schemas.microsoft.com/office/powerpoint/2010/main" val="298939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8</a:t>
            </a:fld>
            <a:endParaRPr lang="en-US" dirty="0"/>
          </a:p>
        </p:txBody>
      </p:sp>
    </p:spTree>
    <p:extLst>
      <p:ext uri="{BB962C8B-B14F-4D97-AF65-F5344CB8AC3E}">
        <p14:creationId xmlns:p14="http://schemas.microsoft.com/office/powerpoint/2010/main" val="2989399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9</a:t>
            </a:fld>
            <a:endParaRPr lang="en-US" dirty="0"/>
          </a:p>
        </p:txBody>
      </p:sp>
    </p:spTree>
    <p:extLst>
      <p:ext uri="{BB962C8B-B14F-4D97-AF65-F5344CB8AC3E}">
        <p14:creationId xmlns:p14="http://schemas.microsoft.com/office/powerpoint/2010/main" val="298939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E19FC8C-A737-4421-B42C-9DC5D720C03F}" type="slidenum">
              <a:rPr lang="en-US" smtClean="0"/>
              <a:pPr>
                <a:defRPr/>
              </a:pPr>
              <a:t>10</a:t>
            </a:fld>
            <a:endParaRPr lang="en-US" dirty="0"/>
          </a:p>
        </p:txBody>
      </p:sp>
    </p:spTree>
    <p:extLst>
      <p:ext uri="{BB962C8B-B14F-4D97-AF65-F5344CB8AC3E}">
        <p14:creationId xmlns:p14="http://schemas.microsoft.com/office/powerpoint/2010/main" val="2989399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a:t>Click to edit Master subtitle style</a:t>
            </a:r>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022877A7-B958-4C4D-83C1-93A8E39D9253}" type="slidenum">
              <a:rPr lang="en-US"/>
              <a:pPr>
                <a:defRPr/>
              </a:pPr>
              <a:t>‹#›</a:t>
            </a:fld>
            <a:endParaRPr lang="en-US"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143000"/>
            <a:ext cx="1962150"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0" y="11430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9038A59E-F08B-48BF-9F61-0B2F3A947A4D}" type="slidenum">
              <a:rPr lang="en-US"/>
              <a:pPr>
                <a:defRPr/>
              </a:pPr>
              <a:t>‹#›</a:t>
            </a:fld>
            <a:endParaRPr lang="en-US"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pPr>
              <a:defRPr/>
            </a:pPr>
            <a:fld id="{80FB8CDC-37CD-45BA-9FD3-818302BE5254}" type="slidenum">
              <a:rPr lang="en-US"/>
              <a:pPr>
                <a:defRPr/>
              </a:pPr>
              <a:t>‹#›</a:t>
            </a:fld>
            <a:endParaRPr lang="en-US"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9925F30D-7342-4A5D-9E31-DCAA6284EEB3}" type="slidenum">
              <a:rPr lang="en-US"/>
              <a:pPr>
                <a:def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pPr>
              <a:defRPr/>
            </a:pPr>
            <a:fld id="{69289755-66BB-4685-9A88-426442AE3E13}" type="slidenum">
              <a:rPr lang="en-US"/>
              <a:pPr>
                <a:def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pPr>
              <a:defRPr/>
            </a:pPr>
            <a:fld id="{2E2E7F3D-676B-4BA1-8428-0124B770AD81}" type="slidenum">
              <a:rPr lang="en-US"/>
              <a:pPr>
                <a:def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pPr>
              <a:defRPr/>
            </a:pPr>
            <a:fld id="{E5881AD7-F0E0-47F0-9D44-D62ADDBED533}" type="slidenum">
              <a:rPr lang="en-US"/>
              <a:pPr>
                <a:def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3B8AE3-E20F-4972-9621-F2A9EC19E4F1}" type="slidenum">
              <a:rPr lang="en-US"/>
              <a:pPr>
                <a:def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EEC8C29-BDE3-4868-99BE-771370427ECF}" type="slidenum">
              <a:rPr lang="en-US"/>
              <a:pPr>
                <a:def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7BD122A-7BCE-4083-9BE3-CD13E3FA2874}" type="slidenum">
              <a:rPr lang="en-US"/>
              <a:pPr>
                <a:def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0"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pPr>
              <a:defRPr/>
            </a:pPr>
            <a:fld id="{A6DF4415-3045-419F-B050-EC2F4DE45A4A}" type="slidenum">
              <a:rPr lang="en-US"/>
              <a:pPr>
                <a:defRPr/>
              </a:pPr>
              <a:t>‹#›</a:t>
            </a:fld>
            <a:endParaRPr lang="en-US" dirty="0"/>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a:defRPr/>
            </a:pPr>
            <a:endParaRPr lang="en-CA" dirty="0">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44.xml"/><Relationship Id="rId7" Type="http://schemas.openxmlformats.org/officeDocument/2006/relationships/notesSlide" Target="../notesSlides/notesSlide9.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53.xml"/><Relationship Id="rId7" Type="http://schemas.openxmlformats.org/officeDocument/2006/relationships/notesSlide" Target="../notesSlides/notesSlide1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s>
</file>

<file path=ppt/slides/_rels/slide1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62.xml"/><Relationship Id="rId7"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10" Type="http://schemas.openxmlformats.org/officeDocument/2006/relationships/image" Target="../media/image13.jpeg"/><Relationship Id="rId4" Type="http://schemas.openxmlformats.org/officeDocument/2006/relationships/tags" Target="../tags/tag69.xml"/><Relationship Id="rId9"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75.xml"/><Relationship Id="rId7" Type="http://schemas.openxmlformats.org/officeDocument/2006/relationships/notesSlide" Target="../notesSlides/notesSlide14.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80.xml"/><Relationship Id="rId7"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93.xml"/><Relationship Id="rId7"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99.xml"/><Relationship Id="rId7" Type="http://schemas.openxmlformats.org/officeDocument/2006/relationships/hyperlink" Target="http://www.pmprb-cepmb.gc.ca/" TargetMode="Externa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00.xml"/></Relationships>
</file>

<file path=ppt/slides/_rels/slide22.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hyperlink" Target="mailto:compliance@pmprb-cepmb.gc.ca" TargetMode="Externa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23.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6.png"/><Relationship Id="rId5" Type="http://schemas.openxmlformats.org/officeDocument/2006/relationships/slideLayout" Target="../slideLayouts/slideLayout2.xml"/><Relationship Id="rId4" Type="http://schemas.openxmlformats.org/officeDocument/2006/relationships/tags" Target="../tags/tag129.xml"/></Relationships>
</file>

<file path=ppt/slides/_rels/slide31.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3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3.xml"/><Relationship Id="rId7"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60.xml"/><Relationship Id="rId7" Type="http://schemas.openxmlformats.org/officeDocument/2006/relationships/slideLayout" Target="../slideLayouts/slideLayout2.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9"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hyperlink" Target="mailto:guillaume.couillard@pmprb-cepmb.gc.ca" TargetMode="External"/><Relationship Id="rId5" Type="http://schemas.openxmlformats.org/officeDocument/2006/relationships/hyperlink" Target="http://www.pmprb-cepmb.gc.ca/" TargetMode="Externa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9.xml"/><Relationship Id="rId7" Type="http://schemas.openxmlformats.org/officeDocument/2006/relationships/notesSlide" Target="../notesSlides/notesSlide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4.xml"/><Relationship Id="rId7" Type="http://schemas.openxmlformats.org/officeDocument/2006/relationships/notesSlide" Target="../notesSlides/notesSlide5.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9.xml"/><Relationship Id="rId7" Type="http://schemas.openxmlformats.org/officeDocument/2006/relationships/notesSlide" Target="../notesSlides/notesSlide6.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4.xml"/><Relationship Id="rId7" Type="http://schemas.openxmlformats.org/officeDocument/2006/relationships/notesSlide" Target="../notesSlides/notesSlide7.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39.xml"/><Relationship Id="rId7" Type="http://schemas.openxmlformats.org/officeDocument/2006/relationships/notesSlide" Target="../notesSlides/notesSlide8.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custDataLst>
              <p:tags r:id="rId1"/>
            </p:custDataLst>
          </p:nvPr>
        </p:nvSpPr>
        <p:spPr>
          <a:xfrm>
            <a:off x="1331640" y="3573016"/>
            <a:ext cx="7583760" cy="1944216"/>
          </a:xfrm>
        </p:spPr>
        <p:txBody>
          <a:bodyPr/>
          <a:lstStyle/>
          <a:p>
            <a:r>
              <a:rPr lang="fr-CA" sz="3200" dirty="0" smtClean="0">
                <a:solidFill>
                  <a:schemeClr val="tx1">
                    <a:lumMod val="75000"/>
                  </a:schemeClr>
                </a:solidFill>
              </a:rPr>
              <a:t>Séances de liaison auprès des brevetés 2015</a:t>
            </a:r>
          </a:p>
          <a:p>
            <a:endParaRPr lang="fr-CA" dirty="0" smtClean="0">
              <a:solidFill>
                <a:schemeClr val="tx1">
                  <a:lumMod val="75000"/>
                </a:schemeClr>
              </a:solidFill>
            </a:endParaRPr>
          </a:p>
          <a:p>
            <a:endParaRPr lang="fr-CA" dirty="0" smtClean="0">
              <a:solidFill>
                <a:schemeClr val="tx1">
                  <a:lumMod val="75000"/>
                </a:schemeClr>
              </a:solidFill>
            </a:endParaRPr>
          </a:p>
          <a:p>
            <a:r>
              <a:rPr lang="fr-CA" dirty="0" smtClean="0">
                <a:solidFill>
                  <a:schemeClr val="tx1">
                    <a:lumMod val="75000"/>
                  </a:schemeClr>
                </a:solidFill>
              </a:rPr>
              <a:t>					Montréal	le 5 novembre 2015</a:t>
            </a:r>
          </a:p>
          <a:p>
            <a:r>
              <a:rPr lang="fr-CA" dirty="0" smtClean="0">
                <a:solidFill>
                  <a:schemeClr val="tx1">
                    <a:lumMod val="75000"/>
                  </a:schemeClr>
                </a:solidFill>
              </a:rPr>
              <a:t>					Toronto	le 6 novembre 2015</a:t>
            </a:r>
          </a:p>
          <a:p>
            <a:r>
              <a:rPr lang="fr-CA" dirty="0" smtClean="0"/>
              <a:t>	</a:t>
            </a:r>
            <a:endParaRPr lang="fr-CA" dirty="0"/>
          </a:p>
        </p:txBody>
      </p:sp>
      <p:sp>
        <p:nvSpPr>
          <p:cNvPr id="15362" name="AutoShape 2"/>
          <p:cNvSpPr>
            <a:spLocks noGrp="1" noChangeArrowheads="1"/>
          </p:cNvSpPr>
          <p:nvPr>
            <p:ph type="ctrTitle" sz="quarter"/>
            <p:custDataLst>
              <p:tags r:id="rId2"/>
            </p:custDataLst>
          </p:nvPr>
        </p:nvSpPr>
        <p:spPr>
          <a:xfrm>
            <a:off x="1259632" y="2443187"/>
            <a:ext cx="7655768" cy="1152128"/>
          </a:xfrm>
        </p:spPr>
        <p:txBody>
          <a:bodyPr/>
          <a:lstStyle/>
          <a:p>
            <a:r>
              <a:rPr lang="fr-CA" sz="3600" dirty="0" smtClean="0">
                <a:solidFill>
                  <a:schemeClr val="tx1">
                    <a:lumMod val="75000"/>
                  </a:schemeClr>
                </a:solidFill>
              </a:rPr>
              <a:t>Conseil </a:t>
            </a:r>
            <a:r>
              <a:rPr lang="fr-CA" sz="3600" dirty="0">
                <a:solidFill>
                  <a:schemeClr val="tx1">
                    <a:lumMod val="75000"/>
                  </a:schemeClr>
                </a:solidFill>
              </a:rPr>
              <a:t>d’examen du prix des médicaments </a:t>
            </a:r>
            <a:r>
              <a:rPr lang="fr-CA" sz="3600" dirty="0" smtClean="0">
                <a:solidFill>
                  <a:schemeClr val="tx1">
                    <a:lumMod val="75000"/>
                  </a:schemeClr>
                </a:solidFill>
              </a:rPr>
              <a:t>brevetés</a:t>
            </a:r>
            <a:endParaRPr lang="en-US" sz="3600" dirty="0" smtClean="0">
              <a:solidFill>
                <a:schemeClr val="tx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332656"/>
            <a:ext cx="7848600" cy="743744"/>
          </a:xfrm>
        </p:spPr>
        <p:txBody>
          <a:bodyPr/>
          <a:lstStyle/>
          <a:p>
            <a:pPr algn="ctr"/>
            <a:r>
              <a:rPr lang="fr-CA" dirty="0" smtClean="0">
                <a:solidFill>
                  <a:schemeClr val="tx1">
                    <a:lumMod val="75000"/>
                  </a:schemeClr>
                </a:solidFill>
              </a:rPr>
              <a:t>Formulaire 1 – section 7</a:t>
            </a:r>
            <a:r>
              <a:rPr lang="fr-CA" dirty="0" smtClean="0"/>
              <a:t/>
            </a:r>
            <a:br>
              <a:rPr lang="fr-CA" dirty="0" smtClean="0"/>
            </a:br>
            <a:endParaRPr lang="fr-CA" dirty="0"/>
          </a:p>
        </p:txBody>
      </p:sp>
      <p:sp>
        <p:nvSpPr>
          <p:cNvPr id="3" name="Content Placeholder 2"/>
          <p:cNvSpPr>
            <a:spLocks noGrp="1"/>
          </p:cNvSpPr>
          <p:nvPr>
            <p:ph idx="1"/>
            <p:custDataLst>
              <p:tags r:id="rId2"/>
            </p:custDataLst>
          </p:nvPr>
        </p:nvSpPr>
        <p:spPr/>
        <p:txBody>
          <a:bodyPr/>
          <a:lstStyle/>
          <a:p>
            <a:endParaRPr lang="en-CA" dirty="0" smtClean="0"/>
          </a:p>
          <a:p>
            <a:endParaRPr lang="en-CA" dirty="0"/>
          </a:p>
          <a:p>
            <a:endParaRPr lang="en-CA" dirty="0" smtClean="0"/>
          </a:p>
          <a:p>
            <a:endParaRPr lang="en-CA" dirty="0"/>
          </a:p>
          <a:p>
            <a:r>
              <a:rPr lang="fr-CA" dirty="0" smtClean="0"/>
              <a:t>Le numéro de brevet doit être composé uniquement de chiffres. Aucune virgule.</a:t>
            </a:r>
          </a:p>
          <a:p>
            <a:r>
              <a:rPr lang="fr-CA" dirty="0" smtClean="0"/>
              <a:t>Si le brevet a été attribué, indiquer la date. Sinon, ne rien écrire dans ce champ. Il faut indiquer une date d’expiration.</a:t>
            </a:r>
            <a:endParaRPr lang="fr-CA" dirty="0"/>
          </a:p>
        </p:txBody>
      </p:sp>
      <p:sp>
        <p:nvSpPr>
          <p:cNvPr id="4" name="Slide Number Placeholder 3"/>
          <p:cNvSpPr>
            <a:spLocks noGrp="1"/>
          </p:cNvSpPr>
          <p:nvPr>
            <p:ph type="sldNum" sz="quarter" idx="10"/>
            <p:custDataLst>
              <p:tags r:id="rId3"/>
            </p:custDataLst>
          </p:nvPr>
        </p:nvSpPr>
        <p:spPr/>
        <p:txBody>
          <a:bodyPr/>
          <a:lstStyle/>
          <a:p>
            <a:pPr>
              <a:defRPr/>
            </a:pPr>
            <a:fld id="{80FB8CDC-37CD-45BA-9FD3-818302BE5254}" type="slidenum">
              <a:rPr lang="en-US" smtClean="0"/>
              <a:pPr>
                <a:defRPr/>
              </a:pPr>
              <a:t>10</a:t>
            </a:fld>
            <a:endParaRPr lang="en-US" dirty="0">
              <a:solidFill>
                <a:schemeClr val="tx1"/>
              </a:solidFill>
            </a:endParaRPr>
          </a:p>
        </p:txBody>
      </p:sp>
      <p:sp>
        <p:nvSpPr>
          <p:cNvPr id="6" name="Line 4"/>
          <p:cNvSpPr>
            <a:spLocks noChangeShapeType="1"/>
          </p:cNvSpPr>
          <p:nvPr>
            <p:custDataLst>
              <p:tags r:id="rId4"/>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7" name="Picture 6"/>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156810" y="1196752"/>
            <a:ext cx="6367518" cy="3168351"/>
          </a:xfrm>
          <a:prstGeom prst="rect">
            <a:avLst/>
          </a:prstGeom>
        </p:spPr>
      </p:pic>
    </p:spTree>
    <p:extLst>
      <p:ext uri="{BB962C8B-B14F-4D97-AF65-F5344CB8AC3E}">
        <p14:creationId xmlns:p14="http://schemas.microsoft.com/office/powerpoint/2010/main" val="3614244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idx="4294967295"/>
            <p:custDataLst>
              <p:tags r:id="rId1"/>
            </p:custDataLst>
          </p:nvPr>
        </p:nvSpPr>
        <p:spPr>
          <a:xfrm>
            <a:off x="1043608" y="476672"/>
            <a:ext cx="7871792" cy="648072"/>
          </a:xfrm>
        </p:spPr>
        <p:txBody>
          <a:bodyPr/>
          <a:lstStyle/>
          <a:p>
            <a:pPr algn="ctr" eaLnBrk="1" hangingPunct="1"/>
            <a:r>
              <a:rPr lang="fr-CA" sz="3600" dirty="0" smtClean="0">
                <a:solidFill>
                  <a:schemeClr val="tx1">
                    <a:lumMod val="75000"/>
                  </a:schemeClr>
                </a:solidFill>
              </a:rPr>
              <a:t>Brevet (article 45 de la </a:t>
            </a:r>
            <a:r>
              <a:rPr lang="fr-CA" sz="3600" i="1" dirty="0" smtClean="0">
                <a:solidFill>
                  <a:schemeClr val="tx1">
                    <a:lumMod val="75000"/>
                  </a:schemeClr>
                </a:solidFill>
              </a:rPr>
              <a:t>Loi sur les brevets</a:t>
            </a:r>
            <a:r>
              <a:rPr lang="fr-CA" sz="3600" dirty="0" smtClean="0">
                <a:solidFill>
                  <a:schemeClr val="tx1">
                    <a:lumMod val="75000"/>
                  </a:schemeClr>
                </a:solidFill>
              </a:rPr>
              <a:t>)</a:t>
            </a:r>
          </a:p>
        </p:txBody>
      </p:sp>
      <p:sp>
        <p:nvSpPr>
          <p:cNvPr id="17411" name="Rectangle 3"/>
          <p:cNvSpPr>
            <a:spLocks noGrp="1" noChangeArrowheads="1"/>
          </p:cNvSpPr>
          <p:nvPr>
            <p:ph type="body" idx="4294967295"/>
            <p:custDataLst>
              <p:tags r:id="rId2"/>
            </p:custDataLst>
          </p:nvPr>
        </p:nvSpPr>
        <p:spPr>
          <a:xfrm>
            <a:off x="1066800" y="1484784"/>
            <a:ext cx="7848600" cy="5040560"/>
          </a:xfrm>
        </p:spPr>
        <p:txBody>
          <a:bodyPr/>
          <a:lstStyle/>
          <a:p>
            <a:pPr eaLnBrk="1" hangingPunct="1"/>
            <a:r>
              <a:rPr lang="fr-CA" dirty="0" smtClean="0"/>
              <a:t>Si la demande a été présentée </a:t>
            </a:r>
            <a:r>
              <a:rPr lang="fr-CA" u="sng" dirty="0" smtClean="0"/>
              <a:t>le 1</a:t>
            </a:r>
            <a:r>
              <a:rPr lang="fr-CA" u="sng" baseline="30000" dirty="0" smtClean="0"/>
              <a:t>er</a:t>
            </a:r>
            <a:r>
              <a:rPr lang="fr-CA" u="sng" dirty="0" smtClean="0"/>
              <a:t> octobre 1989 ou après</a:t>
            </a:r>
          </a:p>
          <a:p>
            <a:pPr lvl="1" eaLnBrk="1" hangingPunct="1"/>
            <a:r>
              <a:rPr lang="fr-CA" dirty="0" smtClean="0"/>
              <a:t>Durée = 20 ans après la date où elle a été </a:t>
            </a:r>
            <a:r>
              <a:rPr lang="fr-CA" u="sng" dirty="0" smtClean="0"/>
              <a:t>présentée.</a:t>
            </a:r>
            <a:endParaRPr lang="fr-CA" dirty="0" smtClean="0"/>
          </a:p>
          <a:p>
            <a:pPr eaLnBrk="1" hangingPunct="1"/>
            <a:endParaRPr lang="fr-CA" dirty="0" smtClean="0"/>
          </a:p>
          <a:p>
            <a:pPr eaLnBrk="1" hangingPunct="1"/>
            <a:r>
              <a:rPr lang="fr-CA" dirty="0" smtClean="0"/>
              <a:t>Si la demande a été présentée </a:t>
            </a:r>
            <a:r>
              <a:rPr lang="fr-CA" u="sng" dirty="0" smtClean="0"/>
              <a:t>avant</a:t>
            </a:r>
            <a:r>
              <a:rPr lang="fr-CA" dirty="0" smtClean="0"/>
              <a:t> le 1</a:t>
            </a:r>
            <a:r>
              <a:rPr lang="fr-CA" baseline="30000" dirty="0" smtClean="0"/>
              <a:t>er</a:t>
            </a:r>
            <a:r>
              <a:rPr lang="fr-CA" dirty="0" smtClean="0"/>
              <a:t> octobre 1989</a:t>
            </a:r>
          </a:p>
          <a:p>
            <a:pPr lvl="1" eaLnBrk="1" hangingPunct="1"/>
            <a:r>
              <a:rPr lang="fr-CA" dirty="0" smtClean="0"/>
              <a:t>Durée = 17 ans à partir de la date </a:t>
            </a:r>
            <a:r>
              <a:rPr lang="fr-CA" u="sng" dirty="0" smtClean="0"/>
              <a:t>d’octroi</a:t>
            </a:r>
            <a:r>
              <a:rPr lang="fr-CA" dirty="0" smtClean="0"/>
              <a:t> du brevet.</a:t>
            </a:r>
            <a:endParaRPr lang="fr-CA" u="sng" dirty="0" smtClean="0"/>
          </a:p>
        </p:txBody>
      </p:sp>
      <p:sp>
        <p:nvSpPr>
          <p:cNvPr id="17412" name="Line 4"/>
          <p:cNvSpPr>
            <a:spLocks noChangeShapeType="1"/>
          </p:cNvSpPr>
          <p:nvPr>
            <p:custDataLst>
              <p:tags r:id="rId3"/>
            </p:custDataLst>
          </p:nvPr>
        </p:nvSpPr>
        <p:spPr bwMode="auto">
          <a:xfrm>
            <a:off x="1043608" y="1196752"/>
            <a:ext cx="8100392" cy="0"/>
          </a:xfrm>
          <a:prstGeom prst="line">
            <a:avLst/>
          </a:prstGeom>
          <a:noFill/>
          <a:ln w="22225" cap="sq">
            <a:solidFill>
              <a:srgbClr val="20558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dirty="0"/>
          </a:p>
        </p:txBody>
      </p:sp>
      <p:sp>
        <p:nvSpPr>
          <p:cNvPr id="17413" name="Slide Number Placeholder 4"/>
          <p:cNvSpPr>
            <a:spLocks noGrp="1"/>
          </p:cNvSpPr>
          <p:nvPr>
            <p:ph type="sldNum" sz="quarter" idx="10"/>
            <p:custDataLst>
              <p:tags r:id="rId4"/>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eaLnBrk="1" hangingPunct="1"/>
            <a:fld id="{A9CC6FA5-D90C-49F7-8B65-2100092624BE}" type="slidenum">
              <a:rPr lang="en-US" sz="1400" smtClean="0">
                <a:solidFill>
                  <a:schemeClr val="bg1"/>
                </a:solidFill>
              </a:rPr>
              <a:pPr eaLnBrk="1" hangingPunct="1"/>
              <a:t>11</a:t>
            </a:fld>
            <a:endParaRPr lang="en-US" sz="1400" dirty="0" smtClean="0"/>
          </a:p>
        </p:txBody>
      </p:sp>
    </p:spTree>
    <p:extLst>
      <p:ext uri="{BB962C8B-B14F-4D97-AF65-F5344CB8AC3E}">
        <p14:creationId xmlns:p14="http://schemas.microsoft.com/office/powerpoint/2010/main" val="1052297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62402" y="260648"/>
            <a:ext cx="7848600" cy="1066800"/>
          </a:xfrm>
        </p:spPr>
        <p:txBody>
          <a:bodyPr/>
          <a:lstStyle/>
          <a:p>
            <a:pPr algn="ctr"/>
            <a:r>
              <a:rPr lang="fr-CA" dirty="0" smtClean="0">
                <a:solidFill>
                  <a:schemeClr val="tx1">
                    <a:lumMod val="75000"/>
                  </a:schemeClr>
                </a:solidFill>
              </a:rPr>
              <a:t>Formulaire 1 – section 8</a:t>
            </a:r>
            <a:br>
              <a:rPr lang="fr-CA" dirty="0" smtClean="0">
                <a:solidFill>
                  <a:schemeClr val="tx1">
                    <a:lumMod val="75000"/>
                  </a:schemeClr>
                </a:solidFill>
              </a:rPr>
            </a:br>
            <a:endParaRPr lang="fr-CA" dirty="0">
              <a:solidFill>
                <a:schemeClr val="tx1">
                  <a:lumMod val="75000"/>
                </a:schemeClr>
              </a:solidFill>
            </a:endParaRPr>
          </a:p>
        </p:txBody>
      </p:sp>
      <p:sp>
        <p:nvSpPr>
          <p:cNvPr id="7" name="Content Placeholder 6"/>
          <p:cNvSpPr>
            <a:spLocks noGrp="1"/>
          </p:cNvSpPr>
          <p:nvPr>
            <p:ph idx="1"/>
            <p:custDataLst>
              <p:tags r:id="rId2"/>
            </p:custDataLst>
          </p:nvPr>
        </p:nvSpPr>
        <p:spPr/>
        <p:txBody>
          <a:bodyPr/>
          <a:lstStyle/>
          <a:p>
            <a:endParaRPr lang="en-CA" dirty="0" smtClean="0"/>
          </a:p>
          <a:p>
            <a:endParaRPr lang="en-CA" dirty="0"/>
          </a:p>
          <a:p>
            <a:endParaRPr lang="en-CA" dirty="0" smtClean="0"/>
          </a:p>
          <a:p>
            <a:endParaRPr lang="en-CA" dirty="0"/>
          </a:p>
          <a:p>
            <a:pPr marL="0" lvl="0" indent="0">
              <a:buNone/>
            </a:pPr>
            <a:endParaRPr lang="en-CA" dirty="0"/>
          </a:p>
          <a:p>
            <a:r>
              <a:rPr lang="fr-CA" sz="2100" dirty="0" smtClean="0"/>
              <a:t>Formulaire soumis en format Excel avec la signature électronique OU; </a:t>
            </a:r>
          </a:p>
          <a:p>
            <a:r>
              <a:rPr lang="fr-CA" sz="2100" dirty="0"/>
              <a:t>s</a:t>
            </a:r>
            <a:r>
              <a:rPr lang="fr-CA" sz="2100" dirty="0" smtClean="0"/>
              <a:t>oumettre une reproduction en PDF du formulaire 1 signé et une version non signée du formulaire 1 en format Excel.</a:t>
            </a:r>
            <a:endParaRPr lang="fr-CA" sz="2100" dirty="0"/>
          </a:p>
        </p:txBody>
      </p:sp>
      <p:sp>
        <p:nvSpPr>
          <p:cNvPr id="4" name="Slide Number Placeholder 3"/>
          <p:cNvSpPr>
            <a:spLocks noGrp="1"/>
          </p:cNvSpPr>
          <p:nvPr>
            <p:ph type="sldNum" sz="quarter" idx="10"/>
            <p:custDataLst>
              <p:tags r:id="rId3"/>
            </p:custDataLst>
          </p:nvPr>
        </p:nvSpPr>
        <p:spPr/>
        <p:txBody>
          <a:bodyPr/>
          <a:lstStyle/>
          <a:p>
            <a:pPr>
              <a:defRPr/>
            </a:pPr>
            <a:fld id="{80FB8CDC-37CD-45BA-9FD3-818302BE5254}" type="slidenum">
              <a:rPr lang="en-US" smtClean="0"/>
              <a:pPr>
                <a:defRPr/>
              </a:pPr>
              <a:t>12</a:t>
            </a:fld>
            <a:endParaRPr lang="en-US" dirty="0">
              <a:solidFill>
                <a:schemeClr val="tx1"/>
              </a:solidFill>
            </a:endParaRPr>
          </a:p>
        </p:txBody>
      </p:sp>
      <p:sp>
        <p:nvSpPr>
          <p:cNvPr id="6" name="Line 4"/>
          <p:cNvSpPr>
            <a:spLocks noChangeShapeType="1"/>
          </p:cNvSpPr>
          <p:nvPr>
            <p:custDataLst>
              <p:tags r:id="rId4"/>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3" name="Picture 2"/>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25000" y="1196752"/>
            <a:ext cx="7848872" cy="3312142"/>
          </a:xfrm>
          <a:prstGeom prst="rect">
            <a:avLst/>
          </a:prstGeom>
        </p:spPr>
      </p:pic>
    </p:spTree>
    <p:extLst>
      <p:ext uri="{BB962C8B-B14F-4D97-AF65-F5344CB8AC3E}">
        <p14:creationId xmlns:p14="http://schemas.microsoft.com/office/powerpoint/2010/main" val="2401524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71600" y="260648"/>
            <a:ext cx="7704856" cy="1008112"/>
          </a:xfrm>
        </p:spPr>
        <p:txBody>
          <a:bodyPr/>
          <a:lstStyle/>
          <a:p>
            <a:pPr algn="ctr"/>
            <a:r>
              <a:rPr lang="fr-CA" sz="3600" dirty="0" smtClean="0">
                <a:solidFill>
                  <a:schemeClr val="tx1">
                    <a:lumMod val="75000"/>
                  </a:schemeClr>
                </a:solidFill>
              </a:rPr>
              <a:t>Formulaire 1 – conseils pour éviter les erreurs les plus fréquentes</a:t>
            </a:r>
            <a:endParaRPr lang="fr-CA" sz="3600" dirty="0">
              <a:solidFill>
                <a:schemeClr val="tx1">
                  <a:lumMod val="75000"/>
                </a:schemeClr>
              </a:solidFill>
            </a:endParaRPr>
          </a:p>
        </p:txBody>
      </p:sp>
      <p:sp>
        <p:nvSpPr>
          <p:cNvPr id="4" name="Slide Number Placeholder 3"/>
          <p:cNvSpPr>
            <a:spLocks noGrp="1"/>
          </p:cNvSpPr>
          <p:nvPr>
            <p:ph type="sldNum" sz="quarter" idx="10"/>
            <p:custDataLst>
              <p:tags r:id="rId2"/>
            </p:custDataLst>
          </p:nvPr>
        </p:nvSpPr>
        <p:spPr/>
        <p:txBody>
          <a:bodyPr/>
          <a:lstStyle/>
          <a:p>
            <a:pPr>
              <a:defRPr/>
            </a:pPr>
            <a:fld id="{80FB8CDC-37CD-45BA-9FD3-818302BE5254}" type="slidenum">
              <a:rPr lang="en-US" smtClean="0"/>
              <a:pPr>
                <a:defRPr/>
              </a:pPr>
              <a:t>13</a:t>
            </a:fld>
            <a:endParaRPr lang="en-US" dirty="0">
              <a:solidFill>
                <a:schemeClr val="tx1"/>
              </a:solidFill>
            </a:endParaRPr>
          </a:p>
        </p:txBody>
      </p:sp>
      <p:sp>
        <p:nvSpPr>
          <p:cNvPr id="12" name="Content Placeholder 2"/>
          <p:cNvSpPr txBox="1">
            <a:spLocks/>
          </p:cNvSpPr>
          <p:nvPr>
            <p:custDataLst>
              <p:tags r:id="rId3"/>
            </p:custDataLst>
          </p:nvPr>
        </p:nvSpPr>
        <p:spPr bwMode="auto">
          <a:xfrm>
            <a:off x="1050149" y="1486684"/>
            <a:ext cx="7920880" cy="44625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Font typeface="Arial" pitchFamily="34" charset="0"/>
              <a:buChar char="•"/>
            </a:pPr>
            <a:endParaRPr lang="en-CA" sz="1000" dirty="0" smtClean="0"/>
          </a:p>
          <a:p>
            <a:pPr>
              <a:buFont typeface="Arial" pitchFamily="34" charset="0"/>
              <a:buChar char="•"/>
            </a:pPr>
            <a:r>
              <a:rPr lang="fr-CA" sz="2000" dirty="0" smtClean="0"/>
              <a:t>Ne pas indiquer de commentaires directement sur le gabarit du formulaire 1 : ajouter un document distinct (format Word ou courriel).</a:t>
            </a:r>
          </a:p>
          <a:p>
            <a:pPr>
              <a:buFont typeface="Arial" pitchFamily="34" charset="0"/>
              <a:buChar char="•"/>
            </a:pPr>
            <a:endParaRPr lang="fr-CA" sz="1000" dirty="0" smtClean="0"/>
          </a:p>
          <a:p>
            <a:pPr>
              <a:buFont typeface="Arial" pitchFamily="34" charset="0"/>
              <a:buChar char="•"/>
            </a:pPr>
            <a:r>
              <a:rPr lang="fr-CA" sz="2000" dirty="0" smtClean="0"/>
              <a:t>Utiliser la plus récente version du gabarit du formulaire 1, qui est offerte sur le site Web du CEPMB (éviter de trouver le gabarit au moyen d’une recherche dans Google).</a:t>
            </a:r>
          </a:p>
          <a:p>
            <a:pPr>
              <a:buFont typeface="Arial" pitchFamily="34" charset="0"/>
              <a:buChar char="•"/>
            </a:pPr>
            <a:endParaRPr lang="fr-CA" sz="800" dirty="0" smtClean="0"/>
          </a:p>
          <a:p>
            <a:pPr>
              <a:buFont typeface="Arial" pitchFamily="34" charset="0"/>
              <a:buChar char="•"/>
            </a:pPr>
            <a:r>
              <a:rPr lang="fr-CA" sz="2000" dirty="0" smtClean="0"/>
              <a:t>Ne pas modifier le gabarit.</a:t>
            </a:r>
          </a:p>
          <a:p>
            <a:pPr marL="0" indent="0">
              <a:buNone/>
            </a:pPr>
            <a:endParaRPr lang="fr-CA" sz="1000" dirty="0" smtClean="0"/>
          </a:p>
          <a:p>
            <a:pPr>
              <a:buFont typeface="Arial" pitchFamily="34" charset="0"/>
              <a:buChar char="•"/>
            </a:pPr>
            <a:r>
              <a:rPr lang="fr-CA" sz="2000" dirty="0" smtClean="0"/>
              <a:t>Le formulaire 1 doit être soumis en format </a:t>
            </a:r>
            <a:r>
              <a:rPr lang="fr-CA" sz="2000" u="sng" dirty="0" smtClean="0"/>
              <a:t>Excel</a:t>
            </a:r>
            <a:r>
              <a:rPr lang="fr-CA" sz="2000" dirty="0" smtClean="0"/>
              <a:t>. Une version en PDF signée peut être soumise en plus du document Excel.</a:t>
            </a:r>
          </a:p>
          <a:p>
            <a:pPr>
              <a:buFont typeface="Arial" pitchFamily="34" charset="0"/>
              <a:buChar char="•"/>
            </a:pPr>
            <a:endParaRPr lang="fr-CA" sz="1000" dirty="0" smtClean="0"/>
          </a:p>
          <a:p>
            <a:pPr>
              <a:buFont typeface="Arial" pitchFamily="34" charset="0"/>
              <a:buChar char="•"/>
            </a:pPr>
            <a:r>
              <a:rPr lang="fr-CA" sz="2000" dirty="0" smtClean="0"/>
              <a:t>Transmettre le formulaire 1 à l’adresse suivante : </a:t>
            </a:r>
          </a:p>
          <a:p>
            <a:pPr marL="342900" lvl="1" indent="0">
              <a:buNone/>
            </a:pPr>
            <a:r>
              <a:rPr lang="fr-CA" sz="2000" dirty="0" smtClean="0"/>
              <a:t>compliance@pmprb-cepmb.gc.ca</a:t>
            </a:r>
          </a:p>
          <a:p>
            <a:pPr>
              <a:buFont typeface="Arial" pitchFamily="34" charset="0"/>
              <a:buChar char="•"/>
            </a:pPr>
            <a:endParaRPr lang="en-CA" sz="2000" u="sng" dirty="0"/>
          </a:p>
          <a:p>
            <a:pPr marL="0" indent="0">
              <a:buNone/>
            </a:pPr>
            <a:endParaRPr lang="en-CA" sz="2000" dirty="0" smtClean="0"/>
          </a:p>
          <a:p>
            <a:pPr>
              <a:buFont typeface="Arial" pitchFamily="34" charset="0"/>
              <a:buChar char="•"/>
            </a:pPr>
            <a:endParaRPr lang="en-CA" sz="2000" dirty="0"/>
          </a:p>
          <a:p>
            <a:pPr>
              <a:buFont typeface="Arial" pitchFamily="34" charset="0"/>
              <a:buChar char="•"/>
            </a:pPr>
            <a:endParaRPr lang="en-CA" sz="2000" dirty="0" smtClean="0"/>
          </a:p>
        </p:txBody>
      </p:sp>
      <p:sp>
        <p:nvSpPr>
          <p:cNvPr id="11" name="Line 4"/>
          <p:cNvSpPr>
            <a:spLocks noChangeShapeType="1"/>
          </p:cNvSpPr>
          <p:nvPr>
            <p:custDataLst>
              <p:tags r:id="rId4"/>
            </p:custDataLst>
          </p:nvPr>
        </p:nvSpPr>
        <p:spPr bwMode="auto">
          <a:xfrm>
            <a:off x="1043608" y="1340768"/>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956834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632848" cy="815752"/>
          </a:xfrm>
        </p:spPr>
        <p:txBody>
          <a:bodyPr/>
          <a:lstStyle/>
          <a:p>
            <a:pPr algn="ctr"/>
            <a:r>
              <a:rPr lang="fr-CA" dirty="0" smtClean="0">
                <a:solidFill>
                  <a:schemeClr val="tx1">
                    <a:lumMod val="75000"/>
                  </a:schemeClr>
                </a:solidFill>
              </a:rPr>
              <a:t>Formulaire 2 - </a:t>
            </a:r>
            <a:r>
              <a:rPr lang="fr-CA" dirty="0">
                <a:solidFill>
                  <a:schemeClr val="tx1">
                    <a:lumMod val="75000"/>
                  </a:schemeClr>
                </a:solidFill>
              </a:rPr>
              <a:t>m</a:t>
            </a:r>
            <a:r>
              <a:rPr lang="fr-CA" dirty="0" smtClean="0">
                <a:solidFill>
                  <a:schemeClr val="tx1">
                    <a:lumMod val="75000"/>
                  </a:schemeClr>
                </a:solidFill>
              </a:rPr>
              <a:t>odifications</a:t>
            </a:r>
            <a:endParaRPr lang="fr-CA" dirty="0">
              <a:solidFill>
                <a:schemeClr val="tx1">
                  <a:lumMod val="75000"/>
                </a:schemeClr>
              </a:solidFill>
            </a:endParaRPr>
          </a:p>
        </p:txBody>
      </p:sp>
      <p:sp>
        <p:nvSpPr>
          <p:cNvPr id="4" name="Slide Number Placeholder 3"/>
          <p:cNvSpPr>
            <a:spLocks noGrp="1"/>
          </p:cNvSpPr>
          <p:nvPr>
            <p:ph type="sldNum" sz="quarter" idx="10"/>
            <p:custDataLst>
              <p:tags r:id="rId2"/>
            </p:custDataLst>
          </p:nvPr>
        </p:nvSpPr>
        <p:spPr/>
        <p:txBody>
          <a:bodyPr/>
          <a:lstStyle/>
          <a:p>
            <a:pPr>
              <a:defRPr/>
            </a:pPr>
            <a:fld id="{80FB8CDC-37CD-45BA-9FD3-818302BE5254}" type="slidenum">
              <a:rPr lang="en-US" smtClean="0"/>
              <a:pPr>
                <a:defRPr/>
              </a:pPr>
              <a:t>14</a:t>
            </a:fld>
            <a:endParaRPr lang="en-US" dirty="0">
              <a:solidFill>
                <a:schemeClr val="tx1"/>
              </a:solidFill>
            </a:endParaRPr>
          </a:p>
        </p:txBody>
      </p:sp>
      <p:sp>
        <p:nvSpPr>
          <p:cNvPr id="6" name="Line 4"/>
          <p:cNvSpPr>
            <a:spLocks noChangeShapeType="1"/>
          </p:cNvSpPr>
          <p:nvPr>
            <p:custDataLst>
              <p:tags r:id="rId3"/>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3" name="Picture 2"/>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338262" y="1376362"/>
            <a:ext cx="6690121" cy="3286742"/>
          </a:xfrm>
          <a:prstGeom prst="rect">
            <a:avLst/>
          </a:prstGeom>
        </p:spPr>
      </p:pic>
      <p:sp>
        <p:nvSpPr>
          <p:cNvPr id="5" name="Oval 4"/>
          <p:cNvSpPr/>
          <p:nvPr>
            <p:custDataLst>
              <p:tags r:id="rId5"/>
            </p:custDataLst>
          </p:nvPr>
        </p:nvSpPr>
        <p:spPr bwMode="auto">
          <a:xfrm>
            <a:off x="2483768" y="2224248"/>
            <a:ext cx="4608512" cy="340656"/>
          </a:xfrm>
          <a:prstGeom prst="ellipse">
            <a:avLst/>
          </a:prstGeom>
          <a:noFill/>
          <a:ln w="317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7" name="TextBox 6"/>
          <p:cNvSpPr txBox="1"/>
          <p:nvPr>
            <p:custDataLst>
              <p:tags r:id="rId6"/>
            </p:custDataLst>
          </p:nvPr>
        </p:nvSpPr>
        <p:spPr>
          <a:xfrm>
            <a:off x="1475656" y="5085184"/>
            <a:ext cx="6792244" cy="461665"/>
          </a:xfrm>
          <a:prstGeom prst="rect">
            <a:avLst/>
          </a:prstGeom>
          <a:noFill/>
        </p:spPr>
        <p:txBody>
          <a:bodyPr wrap="none" rtlCol="0">
            <a:spAutoFit/>
          </a:bodyPr>
          <a:lstStyle/>
          <a:p>
            <a:pPr marL="342900" indent="-342900">
              <a:buFont typeface="Wingdings" panose="05000000000000000000" pitchFamily="2" charset="2"/>
              <a:buChar char="§"/>
            </a:pPr>
            <a:r>
              <a:rPr lang="fr-CA" b="1" dirty="0" smtClean="0">
                <a:latin typeface="Arial Narrow" panose="020B0606020202030204" pitchFamily="34" charset="0"/>
              </a:rPr>
              <a:t>Cocher la case : Modification à un rapport antérieur.</a:t>
            </a:r>
            <a:endParaRPr lang="fr-CA" b="1" dirty="0">
              <a:latin typeface="Arial Narrow" panose="020B0606020202030204" pitchFamily="34" charset="0"/>
            </a:endParaRPr>
          </a:p>
        </p:txBody>
      </p:sp>
    </p:spTree>
    <p:extLst>
      <p:ext uri="{BB962C8B-B14F-4D97-AF65-F5344CB8AC3E}">
        <p14:creationId xmlns:p14="http://schemas.microsoft.com/office/powerpoint/2010/main" val="1492007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632848" cy="815752"/>
          </a:xfrm>
        </p:spPr>
        <p:txBody>
          <a:bodyPr/>
          <a:lstStyle/>
          <a:p>
            <a:pPr algn="ctr"/>
            <a:r>
              <a:rPr lang="fr-CA" sz="3800" dirty="0" smtClean="0">
                <a:solidFill>
                  <a:schemeClr val="tx1">
                    <a:lumMod val="75000"/>
                  </a:schemeClr>
                </a:solidFill>
              </a:rPr>
              <a:t>Formulaire 2 - modifications – section 2</a:t>
            </a:r>
            <a:endParaRPr lang="fr-CA" sz="3800" dirty="0">
              <a:solidFill>
                <a:schemeClr val="tx1">
                  <a:lumMod val="75000"/>
                </a:schemeClr>
              </a:solidFill>
            </a:endParaRPr>
          </a:p>
        </p:txBody>
      </p:sp>
      <p:sp>
        <p:nvSpPr>
          <p:cNvPr id="4" name="Slide Number Placeholder 3"/>
          <p:cNvSpPr>
            <a:spLocks noGrp="1"/>
          </p:cNvSpPr>
          <p:nvPr>
            <p:ph type="sldNum" sz="quarter" idx="10"/>
            <p:custDataLst>
              <p:tags r:id="rId2"/>
            </p:custDataLst>
          </p:nvPr>
        </p:nvSpPr>
        <p:spPr/>
        <p:txBody>
          <a:bodyPr/>
          <a:lstStyle/>
          <a:p>
            <a:pPr>
              <a:defRPr/>
            </a:pPr>
            <a:fld id="{80FB8CDC-37CD-45BA-9FD3-818302BE5254}" type="slidenum">
              <a:rPr lang="en-US" smtClean="0"/>
              <a:pPr>
                <a:defRPr/>
              </a:pPr>
              <a:t>15</a:t>
            </a:fld>
            <a:endParaRPr lang="en-US" dirty="0">
              <a:solidFill>
                <a:schemeClr val="tx1"/>
              </a:solidFill>
            </a:endParaRPr>
          </a:p>
        </p:txBody>
      </p:sp>
      <p:sp>
        <p:nvSpPr>
          <p:cNvPr id="6" name="Line 4"/>
          <p:cNvSpPr>
            <a:spLocks noChangeShapeType="1"/>
          </p:cNvSpPr>
          <p:nvPr>
            <p:custDataLst>
              <p:tags r:id="rId3"/>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5" name="Picture 4"/>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475656" y="1196752"/>
            <a:ext cx="6480719" cy="3348159"/>
          </a:xfrm>
          <a:prstGeom prst="rect">
            <a:avLst/>
          </a:prstGeom>
        </p:spPr>
      </p:pic>
      <p:sp>
        <p:nvSpPr>
          <p:cNvPr id="3" name="TextBox 2"/>
          <p:cNvSpPr txBox="1"/>
          <p:nvPr>
            <p:custDataLst>
              <p:tags r:id="rId5"/>
            </p:custDataLst>
          </p:nvPr>
        </p:nvSpPr>
        <p:spPr>
          <a:xfrm>
            <a:off x="956179" y="4544911"/>
            <a:ext cx="8187821" cy="1938992"/>
          </a:xfrm>
          <a:prstGeom prst="rect">
            <a:avLst/>
          </a:prstGeom>
          <a:noFill/>
        </p:spPr>
        <p:txBody>
          <a:bodyPr wrap="square" rtlCol="0">
            <a:spAutoFit/>
          </a:bodyPr>
          <a:lstStyle/>
          <a:p>
            <a:pPr marL="342900" indent="-342900">
              <a:buFont typeface="Wingdings" panose="05000000000000000000" pitchFamily="2" charset="2"/>
              <a:buChar char="§"/>
            </a:pPr>
            <a:r>
              <a:rPr lang="fr-CA" b="1" dirty="0" smtClean="0">
                <a:latin typeface="Arial Narrow" panose="020B0606020202030204" pitchFamily="34" charset="0"/>
              </a:rPr>
              <a:t>Indiquer la date de début et la date de fin de la période visée.</a:t>
            </a:r>
          </a:p>
          <a:p>
            <a:pPr marL="342900" indent="-342900">
              <a:buFont typeface="Wingdings" panose="05000000000000000000" pitchFamily="2" charset="2"/>
              <a:buChar char="§"/>
            </a:pPr>
            <a:r>
              <a:rPr lang="fr-CA" b="1" dirty="0" smtClean="0">
                <a:latin typeface="Arial Narrow" panose="020B0606020202030204" pitchFamily="34" charset="0"/>
              </a:rPr>
              <a:t>Une seule période de rapport semestrielle par formulaire 2 – modification.</a:t>
            </a:r>
          </a:p>
          <a:p>
            <a:pPr marL="342900" indent="-342900">
              <a:buFont typeface="Wingdings" panose="05000000000000000000" pitchFamily="2" charset="2"/>
              <a:buChar char="§"/>
            </a:pPr>
            <a:r>
              <a:rPr lang="fr-CA" b="1" dirty="0" smtClean="0">
                <a:latin typeface="Arial Narrow" panose="020B0606020202030204" pitchFamily="34" charset="0"/>
              </a:rPr>
              <a:t>Cocher la ou les sections qui ont été modifiées et les DIN visés.</a:t>
            </a:r>
          </a:p>
          <a:p>
            <a:pPr marL="342900" indent="-342900">
              <a:buFont typeface="Wingdings" panose="05000000000000000000" pitchFamily="2" charset="2"/>
              <a:buChar char="§"/>
            </a:pPr>
            <a:endParaRPr lang="en-CA" b="1" dirty="0">
              <a:latin typeface="Arial Narrow" panose="020B0606020202030204" pitchFamily="34" charset="0"/>
            </a:endParaRPr>
          </a:p>
        </p:txBody>
      </p:sp>
      <p:sp>
        <p:nvSpPr>
          <p:cNvPr id="7" name="Oval 6"/>
          <p:cNvSpPr/>
          <p:nvPr>
            <p:custDataLst>
              <p:tags r:id="rId6"/>
            </p:custDataLst>
          </p:nvPr>
        </p:nvSpPr>
        <p:spPr bwMode="auto">
          <a:xfrm>
            <a:off x="1486844" y="1556792"/>
            <a:ext cx="1656184" cy="340656"/>
          </a:xfrm>
          <a:prstGeom prst="ellipse">
            <a:avLst/>
          </a:prstGeom>
          <a:noFill/>
          <a:ln w="317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8" name="Oval 7"/>
          <p:cNvSpPr/>
          <p:nvPr>
            <p:custDataLst>
              <p:tags r:id="rId7"/>
            </p:custDataLst>
          </p:nvPr>
        </p:nvSpPr>
        <p:spPr bwMode="auto">
          <a:xfrm>
            <a:off x="1521668" y="3140968"/>
            <a:ext cx="1656184" cy="432048"/>
          </a:xfrm>
          <a:prstGeom prst="ellipse">
            <a:avLst/>
          </a:prstGeom>
          <a:noFill/>
          <a:ln w="317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283471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116632"/>
            <a:ext cx="7632848" cy="815752"/>
          </a:xfrm>
        </p:spPr>
        <p:txBody>
          <a:bodyPr/>
          <a:lstStyle/>
          <a:p>
            <a:pPr algn="ctr"/>
            <a:r>
              <a:rPr lang="fr-CA" sz="3800" dirty="0" smtClean="0">
                <a:solidFill>
                  <a:schemeClr val="tx1">
                    <a:lumMod val="75000"/>
                  </a:schemeClr>
                </a:solidFill>
              </a:rPr>
              <a:t>Formulaire 2 - modifications – section 3 </a:t>
            </a:r>
            <a:endParaRPr lang="fr-CA" sz="3800" dirty="0">
              <a:solidFill>
                <a:schemeClr val="tx1">
                  <a:lumMod val="75000"/>
                </a:schemeClr>
              </a:solidFill>
            </a:endParaRPr>
          </a:p>
        </p:txBody>
      </p:sp>
      <p:sp>
        <p:nvSpPr>
          <p:cNvPr id="4" name="Slide Number Placeholder 3"/>
          <p:cNvSpPr>
            <a:spLocks noGrp="1"/>
          </p:cNvSpPr>
          <p:nvPr>
            <p:ph type="sldNum" sz="quarter" idx="10"/>
            <p:custDataLst>
              <p:tags r:id="rId2"/>
            </p:custDataLst>
          </p:nvPr>
        </p:nvSpPr>
        <p:spPr/>
        <p:txBody>
          <a:bodyPr/>
          <a:lstStyle/>
          <a:p>
            <a:pPr>
              <a:defRPr/>
            </a:pPr>
            <a:fld id="{80FB8CDC-37CD-45BA-9FD3-818302BE5254}" type="slidenum">
              <a:rPr lang="en-US" smtClean="0"/>
              <a:pPr>
                <a:defRPr/>
              </a:pPr>
              <a:t>16</a:t>
            </a:fld>
            <a:endParaRPr lang="en-US" dirty="0">
              <a:solidFill>
                <a:schemeClr val="tx1"/>
              </a:solidFill>
            </a:endParaRPr>
          </a:p>
        </p:txBody>
      </p:sp>
      <p:sp>
        <p:nvSpPr>
          <p:cNvPr id="6" name="Line 4"/>
          <p:cNvSpPr>
            <a:spLocks noChangeShapeType="1"/>
          </p:cNvSpPr>
          <p:nvPr>
            <p:custDataLst>
              <p:tags r:id="rId3"/>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3" name="Picture 2"/>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763689" y="1108730"/>
            <a:ext cx="6120679" cy="3510151"/>
          </a:xfrm>
          <a:prstGeom prst="rect">
            <a:avLst/>
          </a:prstGeom>
        </p:spPr>
      </p:pic>
      <p:sp>
        <p:nvSpPr>
          <p:cNvPr id="5" name="TextBox 4"/>
          <p:cNvSpPr txBox="1"/>
          <p:nvPr>
            <p:custDataLst>
              <p:tags r:id="rId5"/>
            </p:custDataLst>
          </p:nvPr>
        </p:nvSpPr>
        <p:spPr>
          <a:xfrm>
            <a:off x="1055613" y="4666268"/>
            <a:ext cx="7848872" cy="1677382"/>
          </a:xfrm>
          <a:prstGeom prst="rect">
            <a:avLst/>
          </a:prstGeom>
          <a:noFill/>
        </p:spPr>
        <p:txBody>
          <a:bodyPr wrap="square" rtlCol="0">
            <a:spAutoFit/>
          </a:bodyPr>
          <a:lstStyle/>
          <a:p>
            <a:pPr marL="342900" indent="-342900">
              <a:buFont typeface="Wingdings" panose="05000000000000000000" pitchFamily="2" charset="2"/>
              <a:buChar char="§"/>
            </a:pPr>
            <a:r>
              <a:rPr lang="fr-CA" sz="1700" b="1" dirty="0" smtClean="0">
                <a:latin typeface="Arial Narrow" panose="020B0606020202030204" pitchFamily="34" charset="0"/>
              </a:rPr>
              <a:t>Le breveté de la section 3 doit être le même que dans le formulaire 1 pour le médicament.</a:t>
            </a:r>
          </a:p>
          <a:p>
            <a:pPr marL="342900" indent="-342900">
              <a:buFont typeface="Wingdings" panose="05000000000000000000" pitchFamily="2" charset="2"/>
              <a:buChar char="§"/>
            </a:pPr>
            <a:r>
              <a:rPr lang="fr-CA" sz="1700" b="1" dirty="0" smtClean="0">
                <a:latin typeface="+mn-lt"/>
              </a:rPr>
              <a:t>Le formulaire 2 doit être transmis en format Excel avec une signature électronique pour la section 3 OU sous forme de reproduction en PDF de la section 3 signée accompagnée d’une version non signée en format Excel.</a:t>
            </a:r>
          </a:p>
          <a:p>
            <a:pPr marL="342900" indent="-342900">
              <a:buFont typeface="Wingdings" panose="05000000000000000000" pitchFamily="2" charset="2"/>
              <a:buChar char="§"/>
            </a:pPr>
            <a:endParaRPr lang="en-CA" sz="1800" b="1" dirty="0" smtClean="0">
              <a:latin typeface="Arial Narrow" panose="020B0606020202030204" pitchFamily="34" charset="0"/>
            </a:endParaRPr>
          </a:p>
        </p:txBody>
      </p:sp>
    </p:spTree>
    <p:extLst>
      <p:ext uri="{BB962C8B-B14F-4D97-AF65-F5344CB8AC3E}">
        <p14:creationId xmlns:p14="http://schemas.microsoft.com/office/powerpoint/2010/main" val="2218509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41376" y="297091"/>
            <a:ext cx="7704856" cy="815752"/>
          </a:xfrm>
        </p:spPr>
        <p:txBody>
          <a:bodyPr/>
          <a:lstStyle/>
          <a:p>
            <a:pPr algn="ctr"/>
            <a:r>
              <a:rPr lang="fr-CA" sz="3900" dirty="0" smtClean="0">
                <a:solidFill>
                  <a:schemeClr val="tx1">
                    <a:lumMod val="75000"/>
                  </a:schemeClr>
                </a:solidFill>
              </a:rPr>
              <a:t>Formulaire 2 - modifications – section 4</a:t>
            </a:r>
            <a:endParaRPr lang="fr-CA" sz="3900" dirty="0">
              <a:solidFill>
                <a:schemeClr val="tx1">
                  <a:lumMod val="75000"/>
                </a:schemeClr>
              </a:solidFill>
            </a:endParaRPr>
          </a:p>
        </p:txBody>
      </p:sp>
      <p:sp>
        <p:nvSpPr>
          <p:cNvPr id="4" name="Slide Number Placeholder 3"/>
          <p:cNvSpPr>
            <a:spLocks noGrp="1"/>
          </p:cNvSpPr>
          <p:nvPr>
            <p:ph type="sldNum" sz="quarter" idx="10"/>
            <p:custDataLst>
              <p:tags r:id="rId2"/>
            </p:custDataLst>
          </p:nvPr>
        </p:nvSpPr>
        <p:spPr/>
        <p:txBody>
          <a:bodyPr/>
          <a:lstStyle/>
          <a:p>
            <a:pPr>
              <a:defRPr/>
            </a:pPr>
            <a:fld id="{80FB8CDC-37CD-45BA-9FD3-818302BE5254}" type="slidenum">
              <a:rPr lang="en-US" smtClean="0"/>
              <a:pPr>
                <a:defRPr/>
              </a:pPr>
              <a:t>17</a:t>
            </a:fld>
            <a:endParaRPr lang="en-US" dirty="0">
              <a:solidFill>
                <a:schemeClr val="tx1"/>
              </a:solidFill>
            </a:endParaRPr>
          </a:p>
        </p:txBody>
      </p:sp>
      <p:sp>
        <p:nvSpPr>
          <p:cNvPr id="6" name="Line 4"/>
          <p:cNvSpPr>
            <a:spLocks noChangeShapeType="1"/>
          </p:cNvSpPr>
          <p:nvPr>
            <p:custDataLst>
              <p:tags r:id="rId3"/>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
        <p:nvSpPr>
          <p:cNvPr id="9" name="Content Placeholder 2"/>
          <p:cNvSpPr txBox="1">
            <a:spLocks/>
          </p:cNvSpPr>
          <p:nvPr>
            <p:custDataLst>
              <p:tags r:id="rId4"/>
            </p:custDataLst>
          </p:nvPr>
        </p:nvSpPr>
        <p:spPr bwMode="auto">
          <a:xfrm>
            <a:off x="1052359" y="4365104"/>
            <a:ext cx="784860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Font typeface="Arial" pitchFamily="34" charset="0"/>
              <a:buChar char="•"/>
            </a:pPr>
            <a:endParaRPr lang="en-CA" sz="2800" dirty="0" smtClean="0"/>
          </a:p>
        </p:txBody>
      </p:sp>
      <p:sp>
        <p:nvSpPr>
          <p:cNvPr id="18" name="Content Placeholder 2"/>
          <p:cNvSpPr txBox="1">
            <a:spLocks/>
          </p:cNvSpPr>
          <p:nvPr>
            <p:custDataLst>
              <p:tags r:id="rId5"/>
            </p:custDataLst>
          </p:nvPr>
        </p:nvSpPr>
        <p:spPr bwMode="auto">
          <a:xfrm>
            <a:off x="1007165" y="1988840"/>
            <a:ext cx="7848600" cy="1468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Font typeface="Arial" pitchFamily="34" charset="0"/>
              <a:buChar char="•"/>
            </a:pPr>
            <a:endParaRPr lang="en-CA" sz="2800" u="sng" dirty="0"/>
          </a:p>
        </p:txBody>
      </p:sp>
      <p:sp>
        <p:nvSpPr>
          <p:cNvPr id="20" name="Content Placeholder 2"/>
          <p:cNvSpPr txBox="1">
            <a:spLocks/>
          </p:cNvSpPr>
          <p:nvPr>
            <p:custDataLst>
              <p:tags r:id="rId6"/>
            </p:custDataLst>
          </p:nvPr>
        </p:nvSpPr>
        <p:spPr bwMode="auto">
          <a:xfrm>
            <a:off x="1007165" y="1254634"/>
            <a:ext cx="7848600" cy="46946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Font typeface="Arial" pitchFamily="34" charset="0"/>
              <a:buChar char="•"/>
            </a:pPr>
            <a:r>
              <a:rPr lang="fr-CA" sz="2500" dirty="0" smtClean="0"/>
              <a:t>Inscrire vos données en utilisant le gabarit pour la section 4 en format </a:t>
            </a:r>
            <a:r>
              <a:rPr lang="fr-CA" sz="2500" u="sng" dirty="0" smtClean="0"/>
              <a:t>Excel.</a:t>
            </a:r>
            <a:endParaRPr lang="fr-CA" sz="2500" dirty="0" smtClean="0"/>
          </a:p>
          <a:p>
            <a:pPr>
              <a:buFont typeface="Arial" pitchFamily="34" charset="0"/>
              <a:buChar char="•"/>
            </a:pPr>
            <a:r>
              <a:rPr lang="fr-CA" sz="2500" dirty="0" smtClean="0"/>
              <a:t>Utiliser la plus récente version du gabarit de la section 4, qui est offerte sur le site Web du CEPMB (éviter de trouver le gabarit au moyen d’une recherche dans Google).</a:t>
            </a:r>
          </a:p>
          <a:p>
            <a:pPr>
              <a:buFont typeface="Arial" pitchFamily="34" charset="0"/>
              <a:buChar char="•"/>
            </a:pPr>
            <a:r>
              <a:rPr lang="fr-CA" sz="2500" dirty="0" smtClean="0"/>
              <a:t>Ne pas modifier le format du gabarit de la section 4.</a:t>
            </a:r>
          </a:p>
          <a:p>
            <a:pPr>
              <a:buFont typeface="Arial" pitchFamily="34" charset="0"/>
              <a:buChar char="•"/>
            </a:pPr>
            <a:r>
              <a:rPr lang="fr-CA" sz="2500" dirty="0" smtClean="0"/>
              <a:t>Ne pas indiquer de commentaires directement sur le gabarit de la section 4 : ajouter un document distinct (format Word ou courriel).</a:t>
            </a:r>
          </a:p>
          <a:p>
            <a:pPr>
              <a:buFont typeface="Arial" pitchFamily="34" charset="0"/>
              <a:buChar char="•"/>
            </a:pPr>
            <a:r>
              <a:rPr lang="fr-CA" sz="2500" dirty="0" smtClean="0"/>
              <a:t>Transmettre la modification à l’adresse suivante :</a:t>
            </a:r>
          </a:p>
          <a:p>
            <a:pPr marL="342900" lvl="1" indent="0">
              <a:buNone/>
            </a:pPr>
            <a:r>
              <a:rPr lang="fr-CA" sz="2500" dirty="0" smtClean="0"/>
              <a:t>compliance@pmprb-cepmb.gc.ca</a:t>
            </a:r>
            <a:endParaRPr lang="fr-CA" sz="2500" dirty="0"/>
          </a:p>
        </p:txBody>
      </p:sp>
    </p:spTree>
    <p:extLst>
      <p:ext uri="{BB962C8B-B14F-4D97-AF65-F5344CB8AC3E}">
        <p14:creationId xmlns:p14="http://schemas.microsoft.com/office/powerpoint/2010/main" val="3858053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964096" y="168174"/>
            <a:ext cx="8176591" cy="666216"/>
          </a:xfrm>
        </p:spPr>
        <p:txBody>
          <a:bodyPr/>
          <a:lstStyle/>
          <a:p>
            <a:pPr algn="ctr"/>
            <a:r>
              <a:rPr lang="fr-CA" altLang="en-US" sz="3200" dirty="0" smtClean="0">
                <a:solidFill>
                  <a:schemeClr val="tx1">
                    <a:lumMod val="75000"/>
                  </a:schemeClr>
                </a:solidFill>
              </a:rPr>
              <a:t>Formulaire 2 – modifications – section 4 - conseils</a:t>
            </a:r>
            <a:endParaRPr lang="fr-CA" sz="3200" u="sng" dirty="0">
              <a:solidFill>
                <a:schemeClr val="tx1">
                  <a:lumMod val="75000"/>
                </a:schemeClr>
              </a:solidFill>
            </a:endParaRPr>
          </a:p>
        </p:txBody>
      </p:sp>
      <p:sp>
        <p:nvSpPr>
          <p:cNvPr id="5" name="Content Placeholder 4"/>
          <p:cNvSpPr>
            <a:spLocks noGrp="1"/>
          </p:cNvSpPr>
          <p:nvPr>
            <p:ph idx="1"/>
            <p:custDataLst>
              <p:tags r:id="rId2"/>
            </p:custDataLst>
          </p:nvPr>
        </p:nvSpPr>
        <p:spPr>
          <a:xfrm>
            <a:off x="1053174" y="838200"/>
            <a:ext cx="7848600" cy="5399112"/>
          </a:xfrm>
        </p:spPr>
        <p:txBody>
          <a:bodyPr/>
          <a:lstStyle/>
          <a:p>
            <a:pPr>
              <a:buFont typeface="Arial" pitchFamily="34" charset="0"/>
              <a:buChar char="•"/>
              <a:defRPr/>
            </a:pPr>
            <a:r>
              <a:rPr lang="fr-CA" sz="2800" dirty="0" smtClean="0"/>
              <a:t>Faire concorder les données originales avec les données révisées.</a:t>
            </a:r>
          </a:p>
          <a:p>
            <a:pPr marL="0" indent="0">
              <a:buNone/>
              <a:defRPr/>
            </a:pPr>
            <a:endParaRPr lang="fr-CA" sz="1200" dirty="0" smtClean="0"/>
          </a:p>
          <a:p>
            <a:pPr>
              <a:buFont typeface="Arial" pitchFamily="34" charset="0"/>
              <a:buChar char="•"/>
              <a:defRPr/>
            </a:pPr>
            <a:r>
              <a:rPr lang="fr-CA" sz="2800" dirty="0" smtClean="0"/>
              <a:t>Expliquer tous les changements apportés aux données révisées et donner des preuves à l’appui.</a:t>
            </a:r>
          </a:p>
          <a:p>
            <a:pPr>
              <a:buFont typeface="Arial" pitchFamily="34" charset="0"/>
              <a:buChar char="•"/>
              <a:defRPr/>
            </a:pPr>
            <a:endParaRPr lang="fr-CA" sz="1200" dirty="0" smtClean="0"/>
          </a:p>
          <a:p>
            <a:pPr>
              <a:buFont typeface="Arial" pitchFamily="34" charset="0"/>
              <a:buChar char="•"/>
              <a:defRPr/>
            </a:pPr>
            <a:r>
              <a:rPr lang="fr-CA" sz="2800" dirty="0" smtClean="0"/>
              <a:t>Enregistrer les données uniformément au fil du temps.</a:t>
            </a:r>
          </a:p>
          <a:p>
            <a:pPr>
              <a:buFont typeface="Arial" pitchFamily="34" charset="0"/>
              <a:buChar char="•"/>
              <a:defRPr/>
            </a:pPr>
            <a:endParaRPr lang="fr-CA" sz="1200" dirty="0" smtClean="0"/>
          </a:p>
          <a:p>
            <a:pPr>
              <a:buFont typeface="Arial" pitchFamily="34" charset="0"/>
              <a:buChar char="•"/>
              <a:defRPr/>
            </a:pPr>
            <a:r>
              <a:rPr lang="fr-CA" sz="2800" dirty="0" smtClean="0"/>
              <a:t>Le personnel du Conseil informera le breveté :</a:t>
            </a:r>
          </a:p>
          <a:p>
            <a:pPr lvl="1">
              <a:buFont typeface="Wingdings" panose="05000000000000000000" pitchFamily="2" charset="2"/>
              <a:buChar char="Ø"/>
              <a:defRPr/>
            </a:pPr>
            <a:r>
              <a:rPr lang="fr-CA" sz="2400" dirty="0" smtClean="0"/>
              <a:t>Si les modifications sont acceptées.</a:t>
            </a:r>
          </a:p>
          <a:p>
            <a:pPr lvl="1">
              <a:buFont typeface="Wingdings" panose="05000000000000000000" pitchFamily="2" charset="2"/>
              <a:buChar char="Ø"/>
              <a:defRPr/>
            </a:pPr>
            <a:r>
              <a:rPr lang="fr-CA" sz="2400" dirty="0" smtClean="0"/>
              <a:t>S’il y a des changements dans l’état de conformité du produit médicamenteux visé en raison des modifications.</a:t>
            </a:r>
          </a:p>
          <a:p>
            <a:pPr marL="0" indent="0">
              <a:buNone/>
              <a:defRPr/>
            </a:pPr>
            <a:endParaRPr lang="en-US" sz="2800" dirty="0"/>
          </a:p>
        </p:txBody>
      </p:sp>
      <p:sp>
        <p:nvSpPr>
          <p:cNvPr id="6" name="Line 4"/>
          <p:cNvSpPr>
            <a:spLocks noChangeShapeType="1"/>
          </p:cNvSpPr>
          <p:nvPr>
            <p:custDataLst>
              <p:tags r:id="rId3"/>
            </p:custDataLst>
          </p:nvPr>
        </p:nvSpPr>
        <p:spPr bwMode="auto">
          <a:xfrm flipV="1">
            <a:off x="1040295" y="838200"/>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610190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066800" y="1107096"/>
            <a:ext cx="7848600" cy="5105400"/>
          </a:xfrm>
        </p:spPr>
        <p:txBody>
          <a:bodyPr/>
          <a:lstStyle/>
          <a:p>
            <a:pPr marL="0" indent="0">
              <a:buNone/>
            </a:pPr>
            <a:r>
              <a:rPr lang="fr-CA" u="sng" dirty="0" smtClean="0"/>
              <a:t>Présentation initiale :</a:t>
            </a:r>
          </a:p>
          <a:p>
            <a:pPr eaLnBrk="1" hangingPunct="1"/>
            <a:r>
              <a:rPr lang="fr-CA" altLang="en-US" sz="2000" dirty="0" smtClean="0"/>
              <a:t>250 emballages comprenant chacun 100 unités pour un revenu net de 50 000,00 $.</a:t>
            </a:r>
          </a:p>
          <a:p>
            <a:pPr eaLnBrk="1" hangingPunct="1"/>
            <a:r>
              <a:rPr lang="fr-CA" altLang="en-US" sz="1800" dirty="0" smtClean="0"/>
              <a:t>Le breveté réalise que les emballages comprennent chacun 10 unités.</a:t>
            </a:r>
          </a:p>
          <a:p>
            <a:pPr eaLnBrk="1" hangingPunct="1">
              <a:buFont typeface="Wingdings" pitchFamily="2" charset="2"/>
              <a:buNone/>
            </a:pPr>
            <a:endParaRPr lang="fr-CA" sz="1800" b="1" u="sng" dirty="0" smtClean="0"/>
          </a:p>
          <a:p>
            <a:pPr eaLnBrk="1" hangingPunct="1">
              <a:buFont typeface="Wingdings" pitchFamily="2" charset="2"/>
              <a:buNone/>
            </a:pPr>
            <a:r>
              <a:rPr lang="fr-CA" altLang="en-US" sz="2000" dirty="0" smtClean="0"/>
              <a:t>Modification :</a:t>
            </a:r>
          </a:p>
          <a:p>
            <a:pPr eaLnBrk="1" hangingPunct="1"/>
            <a:r>
              <a:rPr lang="fr-CA" altLang="en-US" sz="2000" dirty="0" smtClean="0"/>
              <a:t>Si le breveté dépose une modification comme suit, il est en conformité avec l’explication</a:t>
            </a:r>
          </a:p>
          <a:p>
            <a:pPr lvl="1" eaLnBrk="1" hangingPunct="1"/>
            <a:r>
              <a:rPr lang="fr-CA" altLang="en-US" sz="1800" dirty="0" smtClean="0"/>
              <a:t>250 emballages comprenant chacun 10 unités pour un revenu net de 50 000,00 $.</a:t>
            </a:r>
          </a:p>
          <a:p>
            <a:pPr eaLnBrk="1" hangingPunct="1"/>
            <a:r>
              <a:rPr lang="fr-CA" altLang="en-US" sz="2000" dirty="0" smtClean="0"/>
              <a:t>Cependant, si le breveté dépose la modification suivante, des explications additionnelles sont requises. On s’attend à ce que si le seul problème concerne le format de l’emballage erroné, seul le format de l’emballage soit modifié. </a:t>
            </a:r>
          </a:p>
          <a:p>
            <a:pPr lvl="1" eaLnBrk="1" hangingPunct="1"/>
            <a:r>
              <a:rPr lang="fr-CA" altLang="en-US" sz="1800" dirty="0" smtClean="0"/>
              <a:t>250 emballages comprenant chacun 10 unités pour un revenu net de 250 000,00 $.</a:t>
            </a:r>
          </a:p>
          <a:p>
            <a:pPr lvl="1" eaLnBrk="1" hangingPunct="1">
              <a:buNone/>
            </a:pPr>
            <a:endParaRPr lang="en-US" altLang="en-US" sz="2000" b="1" dirty="0"/>
          </a:p>
          <a:p>
            <a:pPr lvl="1" eaLnBrk="1" hangingPunct="1">
              <a:buFont typeface="Wingdings" pitchFamily="2" charset="2"/>
              <a:buNone/>
            </a:pPr>
            <a:endParaRPr lang="en-CA" u="sng" dirty="0" smtClean="0"/>
          </a:p>
        </p:txBody>
      </p:sp>
      <p:sp>
        <p:nvSpPr>
          <p:cNvPr id="4" name="Slide Number Placeholder 3"/>
          <p:cNvSpPr>
            <a:spLocks noGrp="1"/>
          </p:cNvSpPr>
          <p:nvPr>
            <p:ph type="sldNum" sz="quarter" idx="10"/>
            <p:custDataLst>
              <p:tags r:id="rId2"/>
            </p:custDataLst>
          </p:nvPr>
        </p:nvSpPr>
        <p:spPr/>
        <p:txBody>
          <a:bodyPr/>
          <a:lstStyle/>
          <a:p>
            <a:pPr>
              <a:defRPr/>
            </a:pPr>
            <a:fld id="{80FB8CDC-37CD-45BA-9FD3-818302BE5254}" type="slidenum">
              <a:rPr lang="en-US" smtClean="0">
                <a:solidFill>
                  <a:srgbClr val="FFFFFF"/>
                </a:solidFill>
              </a:rPr>
              <a:pPr>
                <a:defRPr/>
              </a:pPr>
              <a:t>19</a:t>
            </a:fld>
            <a:endParaRPr lang="en-US" dirty="0">
              <a:solidFill>
                <a:srgbClr val="003366"/>
              </a:solidFill>
            </a:endParaRPr>
          </a:p>
        </p:txBody>
      </p:sp>
      <p:sp>
        <p:nvSpPr>
          <p:cNvPr id="6" name="Line 4"/>
          <p:cNvSpPr>
            <a:spLocks noChangeShapeType="1"/>
          </p:cNvSpPr>
          <p:nvPr>
            <p:custDataLst>
              <p:tags r:id="rId3"/>
            </p:custDataLst>
          </p:nvPr>
        </p:nvSpPr>
        <p:spPr bwMode="auto">
          <a:xfrm flipV="1">
            <a:off x="1040295" y="838200"/>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
        <p:nvSpPr>
          <p:cNvPr id="9" name="Title 3"/>
          <p:cNvSpPr>
            <a:spLocks noGrp="1"/>
          </p:cNvSpPr>
          <p:nvPr>
            <p:ph type="title"/>
            <p:custDataLst>
              <p:tags r:id="rId4"/>
            </p:custDataLst>
          </p:nvPr>
        </p:nvSpPr>
        <p:spPr>
          <a:xfrm>
            <a:off x="1165610" y="116632"/>
            <a:ext cx="7848600" cy="648072"/>
          </a:xfrm>
        </p:spPr>
        <p:txBody>
          <a:bodyPr/>
          <a:lstStyle/>
          <a:p>
            <a:pPr algn="ctr"/>
            <a:r>
              <a:rPr lang="fr-CA" altLang="en-US" dirty="0" smtClean="0">
                <a:solidFill>
                  <a:schemeClr val="tx1">
                    <a:lumMod val="75000"/>
                  </a:schemeClr>
                </a:solidFill>
              </a:rPr>
              <a:t>Exemple – correction des données</a:t>
            </a:r>
            <a:endParaRPr lang="fr-CA" i="1" u="sng" dirty="0">
              <a:solidFill>
                <a:schemeClr val="tx1">
                  <a:lumMod val="75000"/>
                </a:schemeClr>
              </a:solidFill>
            </a:endParaRPr>
          </a:p>
        </p:txBody>
      </p:sp>
    </p:spTree>
    <p:extLst>
      <p:ext uri="{BB962C8B-B14F-4D97-AF65-F5344CB8AC3E}">
        <p14:creationId xmlns:p14="http://schemas.microsoft.com/office/powerpoint/2010/main" val="2184186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964096" y="168174"/>
            <a:ext cx="8176591" cy="666216"/>
          </a:xfrm>
        </p:spPr>
        <p:txBody>
          <a:bodyPr/>
          <a:lstStyle/>
          <a:p>
            <a:pPr algn="ctr"/>
            <a:r>
              <a:rPr lang="fr-CA" dirty="0" smtClean="0">
                <a:solidFill>
                  <a:schemeClr val="tx1">
                    <a:lumMod val="75000"/>
                  </a:schemeClr>
                </a:solidFill>
              </a:rPr>
              <a:t>Aperçu</a:t>
            </a:r>
            <a:endParaRPr lang="fr-CA" dirty="0">
              <a:solidFill>
                <a:schemeClr val="tx1">
                  <a:lumMod val="75000"/>
                </a:schemeClr>
              </a:solidFill>
            </a:endParaRPr>
          </a:p>
        </p:txBody>
      </p:sp>
      <p:sp>
        <p:nvSpPr>
          <p:cNvPr id="5" name="Content Placeholder 4"/>
          <p:cNvSpPr>
            <a:spLocks noGrp="1"/>
          </p:cNvSpPr>
          <p:nvPr>
            <p:ph idx="1"/>
            <p:custDataLst>
              <p:tags r:id="rId2"/>
            </p:custDataLst>
          </p:nvPr>
        </p:nvSpPr>
        <p:spPr>
          <a:xfrm>
            <a:off x="1053174" y="980728"/>
            <a:ext cx="7848600" cy="5256584"/>
          </a:xfrm>
        </p:spPr>
        <p:txBody>
          <a:bodyPr/>
          <a:lstStyle/>
          <a:p>
            <a:pPr marL="0" indent="0">
              <a:defRPr/>
            </a:pPr>
            <a:r>
              <a:rPr lang="fr-CA" sz="2800" dirty="0" smtClean="0"/>
              <a:t>Formulaire 1, original et modifications</a:t>
            </a:r>
          </a:p>
          <a:p>
            <a:pPr marL="0" indent="0">
              <a:defRPr/>
            </a:pPr>
            <a:r>
              <a:rPr lang="fr-CA" sz="2800" dirty="0" smtClean="0"/>
              <a:t>Formulaire 2, modifications à la section 4</a:t>
            </a:r>
          </a:p>
          <a:p>
            <a:pPr marL="0" indent="0">
              <a:defRPr/>
            </a:pPr>
            <a:r>
              <a:rPr lang="fr-CA" sz="2800" dirty="0" smtClean="0"/>
              <a:t>Formulaire 2, dépôt en ligne des rapports semestriels</a:t>
            </a:r>
          </a:p>
          <a:p>
            <a:pPr marL="0" indent="0">
              <a:defRPr/>
            </a:pPr>
            <a:r>
              <a:rPr lang="fr-CA" sz="2800" dirty="0" smtClean="0"/>
              <a:t>Sources de prix étrangers</a:t>
            </a:r>
          </a:p>
          <a:p>
            <a:pPr marL="342900" lvl="1" indent="0">
              <a:defRPr/>
            </a:pPr>
            <a:r>
              <a:rPr lang="fr-CA" sz="2600" dirty="0" smtClean="0"/>
              <a:t>Lauer-Taxe</a:t>
            </a:r>
          </a:p>
          <a:p>
            <a:pPr marL="0" indent="0">
              <a:defRPr/>
            </a:pPr>
            <a:r>
              <a:rPr lang="fr-CA" sz="2800" dirty="0" smtClean="0"/>
              <a:t>Mise à jour progressive des Lignes directrices</a:t>
            </a:r>
          </a:p>
          <a:p>
            <a:pPr marL="342900" lvl="1" indent="0">
              <a:defRPr/>
            </a:pPr>
            <a:r>
              <a:rPr lang="fr-CA" sz="2600" dirty="0"/>
              <a:t>T</a:t>
            </a:r>
            <a:r>
              <a:rPr lang="fr-CA" sz="2600" dirty="0" smtClean="0"/>
              <a:t>est de la relation raisonnable</a:t>
            </a:r>
          </a:p>
          <a:p>
            <a:pPr marL="342900" lvl="1" indent="0">
              <a:defRPr/>
            </a:pPr>
            <a:r>
              <a:rPr lang="fr-CA" sz="2600" dirty="0" smtClean="0"/>
              <a:t>PMMP et section 5, Canada</a:t>
            </a:r>
          </a:p>
          <a:p>
            <a:pPr marL="0" indent="0">
              <a:defRPr/>
            </a:pPr>
            <a:r>
              <a:rPr lang="fr-CA" sz="2800" dirty="0" smtClean="0"/>
              <a:t>Plan stratégique du CEPMB</a:t>
            </a:r>
          </a:p>
          <a:p>
            <a:pPr marL="0" indent="0">
              <a:defRPr/>
            </a:pPr>
            <a:endParaRPr lang="fr-CA" sz="2800" dirty="0" smtClean="0"/>
          </a:p>
          <a:p>
            <a:pPr marL="0" indent="0">
              <a:buNone/>
              <a:defRPr/>
            </a:pPr>
            <a:endParaRPr lang="en-US" sz="2800" dirty="0"/>
          </a:p>
        </p:txBody>
      </p:sp>
      <p:sp>
        <p:nvSpPr>
          <p:cNvPr id="6" name="Line 4"/>
          <p:cNvSpPr>
            <a:spLocks noChangeShapeType="1"/>
          </p:cNvSpPr>
          <p:nvPr>
            <p:custDataLst>
              <p:tags r:id="rId3"/>
            </p:custDataLst>
          </p:nvPr>
        </p:nvSpPr>
        <p:spPr bwMode="auto">
          <a:xfrm flipV="1">
            <a:off x="1040295" y="838200"/>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610190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815752"/>
          </a:xfrm>
        </p:spPr>
        <p:txBody>
          <a:bodyPr/>
          <a:lstStyle/>
          <a:p>
            <a:pPr algn="ctr"/>
            <a:r>
              <a:rPr lang="fr-CA" dirty="0" smtClean="0">
                <a:solidFill>
                  <a:schemeClr val="tx1">
                    <a:lumMod val="75000"/>
                  </a:schemeClr>
                </a:solidFill>
              </a:rPr>
              <a:t>Formulaire 2 – outil de dépôt en ligne</a:t>
            </a:r>
            <a:endParaRPr lang="fr-CA" dirty="0">
              <a:solidFill>
                <a:schemeClr val="tx1">
                  <a:lumMod val="75000"/>
                </a:schemeClr>
              </a:solidFill>
            </a:endParaRPr>
          </a:p>
        </p:txBody>
      </p:sp>
      <p:sp>
        <p:nvSpPr>
          <p:cNvPr id="3" name="Content Placeholder 2"/>
          <p:cNvSpPr>
            <a:spLocks noGrp="1"/>
          </p:cNvSpPr>
          <p:nvPr>
            <p:ph idx="1"/>
            <p:custDataLst>
              <p:tags r:id="rId2"/>
            </p:custDataLst>
          </p:nvPr>
        </p:nvSpPr>
        <p:spPr>
          <a:xfrm>
            <a:off x="1115616" y="1168062"/>
            <a:ext cx="8028384" cy="4997241"/>
          </a:xfrm>
        </p:spPr>
        <p:txBody>
          <a:bodyPr/>
          <a:lstStyle/>
          <a:p>
            <a:pPr>
              <a:buFont typeface="Arial" pitchFamily="34" charset="0"/>
              <a:buChar char="•"/>
            </a:pPr>
            <a:r>
              <a:rPr lang="fr-CA" sz="2300" dirty="0" smtClean="0"/>
              <a:t>Actuellement, seulement pour les rapports semestriels.</a:t>
            </a:r>
          </a:p>
          <a:p>
            <a:pPr>
              <a:buFont typeface="Arial" pitchFamily="34" charset="0"/>
              <a:buChar char="•"/>
            </a:pPr>
            <a:r>
              <a:rPr lang="fr-CA" sz="2300" dirty="0" smtClean="0"/>
              <a:t>Les brevetés procèdent au dépôt directement en ligne au moyen du gabarit reçu 45 jours avant la date limite réglementaire (cliquer sur le lien dans la section Breveté du site Web du CEPMB).</a:t>
            </a:r>
          </a:p>
          <a:p>
            <a:pPr>
              <a:buFont typeface="Arial" pitchFamily="34" charset="0"/>
              <a:buChar char="•"/>
            </a:pPr>
            <a:r>
              <a:rPr lang="fr-CA" sz="2300" dirty="0" smtClean="0"/>
              <a:t>Le breveté peut demander une réinitialisation de son mot de passe s’il l’a oublié.</a:t>
            </a:r>
          </a:p>
          <a:p>
            <a:pPr>
              <a:buFont typeface="Arial" pitchFamily="34" charset="0"/>
              <a:buChar char="•"/>
            </a:pPr>
            <a:r>
              <a:rPr lang="fr-CA" sz="2300" dirty="0" smtClean="0"/>
              <a:t>Les relevés des erreurs sont envoyés au breveté avec une brève description des problèmes à résoudre.</a:t>
            </a:r>
          </a:p>
          <a:p>
            <a:pPr>
              <a:buFont typeface="Arial" pitchFamily="34" charset="0"/>
              <a:buChar char="•"/>
            </a:pPr>
            <a:r>
              <a:rPr lang="fr-CA" sz="2300" dirty="0" smtClean="0"/>
              <a:t>Les nouvelles erreurs doivent être ajoutées pour juillet à décembre 2015</a:t>
            </a:r>
          </a:p>
          <a:p>
            <a:pPr lvl="1">
              <a:buFont typeface="Arial" pitchFamily="34" charset="0"/>
              <a:buChar char="•"/>
            </a:pPr>
            <a:r>
              <a:rPr lang="fr-CA" sz="2100" dirty="0" smtClean="0"/>
              <a:t>S’il n’y a pas de section 4, il ne devrait pas y avoir de section 5 pour les produits médicamenteux.</a:t>
            </a:r>
          </a:p>
          <a:p>
            <a:pPr>
              <a:buFont typeface="Arial" pitchFamily="34" charset="0"/>
              <a:buChar char="•"/>
            </a:pPr>
            <a:endParaRPr lang="en-CA" sz="2800" dirty="0" smtClean="0"/>
          </a:p>
        </p:txBody>
      </p:sp>
      <p:sp>
        <p:nvSpPr>
          <p:cNvPr id="4" name="Slide Number Placeholder 3"/>
          <p:cNvSpPr>
            <a:spLocks noGrp="1"/>
          </p:cNvSpPr>
          <p:nvPr>
            <p:ph type="sldNum" sz="quarter" idx="10"/>
            <p:custDataLst>
              <p:tags r:id="rId3"/>
            </p:custDataLst>
          </p:nvPr>
        </p:nvSpPr>
        <p:spPr/>
        <p:txBody>
          <a:bodyPr/>
          <a:lstStyle/>
          <a:p>
            <a:pPr>
              <a:defRPr/>
            </a:pPr>
            <a:fld id="{80FB8CDC-37CD-45BA-9FD3-818302BE5254}" type="slidenum">
              <a:rPr lang="en-US" smtClean="0"/>
              <a:pPr>
                <a:defRPr/>
              </a:pPr>
              <a:t>20</a:t>
            </a:fld>
            <a:endParaRPr lang="en-US" dirty="0">
              <a:solidFill>
                <a:schemeClr val="tx1"/>
              </a:solidFill>
            </a:endParaRPr>
          </a:p>
        </p:txBody>
      </p:sp>
      <p:sp>
        <p:nvSpPr>
          <p:cNvPr id="6" name="Line 4"/>
          <p:cNvSpPr>
            <a:spLocks noChangeShapeType="1"/>
          </p:cNvSpPr>
          <p:nvPr>
            <p:custDataLst>
              <p:tags r:id="rId4"/>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
        <p:nvSpPr>
          <p:cNvPr id="7" name="Content Placeholder 2"/>
          <p:cNvSpPr txBox="1">
            <a:spLocks/>
          </p:cNvSpPr>
          <p:nvPr>
            <p:custDataLst>
              <p:tags r:id="rId5"/>
            </p:custDataLst>
          </p:nvPr>
        </p:nvSpPr>
        <p:spPr bwMode="auto">
          <a:xfrm flipV="1">
            <a:off x="1034783" y="6331061"/>
            <a:ext cx="7713681" cy="2662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None/>
            </a:pPr>
            <a:endParaRPr lang="en-CA" sz="2800" dirty="0" smtClean="0"/>
          </a:p>
        </p:txBody>
      </p:sp>
      <p:sp>
        <p:nvSpPr>
          <p:cNvPr id="8" name="Content Placeholder 2"/>
          <p:cNvSpPr txBox="1">
            <a:spLocks/>
          </p:cNvSpPr>
          <p:nvPr>
            <p:custDataLst>
              <p:tags r:id="rId6"/>
            </p:custDataLst>
          </p:nvPr>
        </p:nvSpPr>
        <p:spPr bwMode="auto">
          <a:xfrm flipH="1">
            <a:off x="827584" y="3396222"/>
            <a:ext cx="146836" cy="2488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Font typeface="Arial" pitchFamily="34" charset="0"/>
              <a:buChar char="•"/>
            </a:pPr>
            <a:endParaRPr lang="en-CA" sz="2800" dirty="0" smtClean="0"/>
          </a:p>
        </p:txBody>
      </p:sp>
    </p:spTree>
    <p:extLst>
      <p:ext uri="{BB962C8B-B14F-4D97-AF65-F5344CB8AC3E}">
        <p14:creationId xmlns:p14="http://schemas.microsoft.com/office/powerpoint/2010/main" val="3789814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95156" y="188416"/>
            <a:ext cx="7848872" cy="875928"/>
          </a:xfrm>
        </p:spPr>
        <p:txBody>
          <a:bodyPr/>
          <a:lstStyle/>
          <a:p>
            <a:pPr algn="ctr"/>
            <a:r>
              <a:rPr lang="fr-CA" sz="3500" dirty="0" smtClean="0">
                <a:solidFill>
                  <a:schemeClr val="tx1">
                    <a:lumMod val="75000"/>
                  </a:schemeClr>
                </a:solidFill>
              </a:rPr>
              <a:t>Où trouver tout ce dont vous avez besoin…</a:t>
            </a:r>
            <a:r>
              <a:rPr lang="fr-CA" sz="3500" dirty="0" smtClean="0"/>
              <a:t/>
            </a:r>
            <a:br>
              <a:rPr lang="fr-CA" sz="3500" dirty="0" smtClean="0"/>
            </a:br>
            <a:r>
              <a:rPr lang="en-CA" sz="2400" dirty="0" smtClean="0"/>
              <a:t>Site Web : </a:t>
            </a:r>
            <a:r>
              <a:rPr lang="en-CA" sz="2400" dirty="0">
                <a:hlinkClick r:id="rId7"/>
              </a:rPr>
              <a:t>http://www.pmprb-cepmb.gc.ca/</a:t>
            </a:r>
            <a:r>
              <a:rPr lang="en-CA" sz="2400" dirty="0"/>
              <a:t/>
            </a:r>
            <a:br>
              <a:rPr lang="en-CA" sz="2400" dirty="0"/>
            </a:br>
            <a:r>
              <a:rPr lang="en-CA" dirty="0" smtClean="0"/>
              <a:t/>
            </a:r>
            <a:br>
              <a:rPr lang="en-CA" dirty="0" smtClean="0"/>
            </a:br>
            <a:endParaRPr lang="en-CA" dirty="0"/>
          </a:p>
        </p:txBody>
      </p:sp>
      <p:sp>
        <p:nvSpPr>
          <p:cNvPr id="4" name="Slide Number Placeholder 3"/>
          <p:cNvSpPr>
            <a:spLocks noGrp="1"/>
          </p:cNvSpPr>
          <p:nvPr>
            <p:ph type="sldNum" sz="quarter" idx="10"/>
            <p:custDataLst>
              <p:tags r:id="rId2"/>
            </p:custDataLst>
          </p:nvPr>
        </p:nvSpPr>
        <p:spPr/>
        <p:txBody>
          <a:bodyPr/>
          <a:lstStyle/>
          <a:p>
            <a:pPr>
              <a:defRPr/>
            </a:pPr>
            <a:fld id="{80FB8CDC-37CD-45BA-9FD3-818302BE5254}" type="slidenum">
              <a:rPr lang="en-US" smtClean="0"/>
              <a:pPr>
                <a:defRPr/>
              </a:pPr>
              <a:t>21</a:t>
            </a:fld>
            <a:endParaRPr lang="en-US" dirty="0">
              <a:solidFill>
                <a:schemeClr val="tx1"/>
              </a:solidFill>
            </a:endParaRPr>
          </a:p>
        </p:txBody>
      </p:sp>
      <p:sp>
        <p:nvSpPr>
          <p:cNvPr id="5" name="Line 4"/>
          <p:cNvSpPr>
            <a:spLocks noChangeShapeType="1"/>
          </p:cNvSpPr>
          <p:nvPr>
            <p:custDataLst>
              <p:tags r:id="rId3"/>
            </p:custDataLst>
          </p:nvPr>
        </p:nvSpPr>
        <p:spPr bwMode="auto">
          <a:xfrm flipV="1">
            <a:off x="1025005" y="1124744"/>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1027" name="Picture 3"/>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475656" y="1196976"/>
            <a:ext cx="7087873" cy="481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416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idx="4294967295"/>
            <p:custDataLst>
              <p:tags r:id="rId1"/>
            </p:custDataLst>
          </p:nvPr>
        </p:nvSpPr>
        <p:spPr>
          <a:xfrm>
            <a:off x="1066800" y="260648"/>
            <a:ext cx="7848600" cy="648072"/>
          </a:xfrm>
        </p:spPr>
        <p:txBody>
          <a:bodyPr/>
          <a:lstStyle/>
          <a:p>
            <a:pPr algn="ctr" eaLnBrk="1" hangingPunct="1"/>
            <a:r>
              <a:rPr lang="fr-CA" dirty="0" smtClean="0">
                <a:solidFill>
                  <a:schemeClr val="tx1">
                    <a:lumMod val="75000"/>
                  </a:schemeClr>
                </a:solidFill>
              </a:rPr>
              <a:t>Pour toutes autres questions</a:t>
            </a:r>
          </a:p>
        </p:txBody>
      </p:sp>
      <p:sp>
        <p:nvSpPr>
          <p:cNvPr id="29699" name="Rectangle 3"/>
          <p:cNvSpPr>
            <a:spLocks noGrp="1" noChangeArrowheads="1"/>
          </p:cNvSpPr>
          <p:nvPr>
            <p:ph type="body" idx="4294967295"/>
            <p:custDataLst>
              <p:tags r:id="rId2"/>
            </p:custDataLst>
          </p:nvPr>
        </p:nvSpPr>
        <p:spPr>
          <a:xfrm>
            <a:off x="1043608" y="1412776"/>
            <a:ext cx="7794612" cy="2736304"/>
          </a:xfrm>
        </p:spPr>
        <p:txBody>
          <a:bodyPr/>
          <a:lstStyle/>
          <a:p>
            <a:pPr marL="0" indent="0" eaLnBrk="1" hangingPunct="1">
              <a:buNone/>
            </a:pPr>
            <a:r>
              <a:rPr lang="fr-CA" dirty="0" smtClean="0"/>
              <a:t>Si vous avez besoin d’aide pour remplir les formulaires de rapport, veuillez transmettre un courriel à l’adresse suivante :</a:t>
            </a:r>
          </a:p>
          <a:p>
            <a:pPr marL="0" indent="0" eaLnBrk="1" hangingPunct="1">
              <a:buNone/>
            </a:pPr>
            <a:endParaRPr lang="fr-CA" dirty="0" smtClean="0"/>
          </a:p>
          <a:p>
            <a:pPr marL="0" indent="0" algn="ctr" eaLnBrk="1" hangingPunct="1">
              <a:buNone/>
            </a:pPr>
            <a:r>
              <a:rPr lang="fr-CA" dirty="0" smtClean="0">
                <a:hlinkClick r:id="rId7"/>
              </a:rPr>
              <a:t>compliance@pmprb-cepmb.gc.ca</a:t>
            </a:r>
            <a:endParaRPr lang="fr-CA" dirty="0" smtClean="0"/>
          </a:p>
          <a:p>
            <a:pPr marL="0" indent="0" eaLnBrk="1" hangingPunct="1">
              <a:buNone/>
            </a:pPr>
            <a:endParaRPr lang="en-US" dirty="0"/>
          </a:p>
          <a:p>
            <a:pPr marL="0" indent="0" eaLnBrk="1" hangingPunct="1">
              <a:buNone/>
            </a:pPr>
            <a:endParaRPr lang="en-US" dirty="0"/>
          </a:p>
          <a:p>
            <a:pPr marL="0" indent="0" eaLnBrk="1" hangingPunct="1">
              <a:buNone/>
            </a:pPr>
            <a:endParaRPr lang="en-US" dirty="0" smtClean="0"/>
          </a:p>
          <a:p>
            <a:pPr marL="0" indent="0" eaLnBrk="1" hangingPunct="1">
              <a:buNone/>
            </a:pPr>
            <a:endParaRPr lang="en-US" dirty="0"/>
          </a:p>
          <a:p>
            <a:pPr marL="0" indent="0" eaLnBrk="1" hangingPunct="1">
              <a:buNone/>
            </a:pPr>
            <a:endParaRPr lang="en-US" dirty="0" smtClean="0"/>
          </a:p>
          <a:p>
            <a:pPr marL="0" indent="0" eaLnBrk="1" hangingPunct="1">
              <a:buNone/>
            </a:pPr>
            <a:endParaRPr lang="en-US" dirty="0" smtClean="0"/>
          </a:p>
          <a:p>
            <a:pPr marL="0" indent="0" eaLnBrk="1" hangingPunct="1">
              <a:buNone/>
            </a:pPr>
            <a:endParaRPr lang="en-US" dirty="0"/>
          </a:p>
          <a:p>
            <a:pPr marL="0" indent="0" eaLnBrk="1" hangingPunct="1">
              <a:buNone/>
            </a:pPr>
            <a:endParaRPr lang="en-US" dirty="0"/>
          </a:p>
          <a:p>
            <a:pPr marL="0" indent="0" eaLnBrk="1" hangingPunct="1">
              <a:buNone/>
            </a:pPr>
            <a:endParaRPr lang="en-US" b="1" dirty="0" smtClean="0"/>
          </a:p>
          <a:p>
            <a:pPr marL="0" indent="0" eaLnBrk="1" hangingPunct="1">
              <a:spcBef>
                <a:spcPts val="0"/>
              </a:spcBef>
              <a:buNone/>
            </a:pPr>
            <a:endParaRPr lang="en-US" sz="1600" dirty="0" smtClean="0"/>
          </a:p>
          <a:p>
            <a:pPr marL="0" indent="0" eaLnBrk="1" hangingPunct="1">
              <a:spcBef>
                <a:spcPts val="0"/>
              </a:spcBef>
              <a:buNone/>
            </a:pPr>
            <a:r>
              <a:rPr lang="en-US" sz="1600" dirty="0" smtClean="0"/>
              <a:t>	</a:t>
            </a:r>
            <a:endParaRPr lang="en-US" sz="1800" dirty="0" smtClean="0"/>
          </a:p>
          <a:p>
            <a:pPr marL="0" indent="0" eaLnBrk="1" hangingPunct="1">
              <a:spcBef>
                <a:spcPts val="0"/>
              </a:spcBef>
              <a:buNone/>
            </a:pPr>
            <a:endParaRPr lang="en-US" sz="1800" b="1" dirty="0" smtClean="0"/>
          </a:p>
        </p:txBody>
      </p:sp>
      <p:sp>
        <p:nvSpPr>
          <p:cNvPr id="29700" name="Line 4"/>
          <p:cNvSpPr>
            <a:spLocks noChangeShapeType="1"/>
          </p:cNvSpPr>
          <p:nvPr>
            <p:custDataLst>
              <p:tags r:id="rId3"/>
            </p:custDataLst>
          </p:nvPr>
        </p:nvSpPr>
        <p:spPr bwMode="auto">
          <a:xfrm flipV="1">
            <a:off x="1043608" y="1065945"/>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
        <p:nvSpPr>
          <p:cNvPr id="29701" name="Slide Number Placeholder 4"/>
          <p:cNvSpPr>
            <a:spLocks noGrp="1"/>
          </p:cNvSpPr>
          <p:nvPr>
            <p:ph type="sldNum" sz="quarter" idx="10"/>
            <p:custDataLst>
              <p:tags r:id="rId4"/>
            </p:custDataLst>
          </p:nvPr>
        </p:nvSpPr>
        <p:spPr>
          <a:noFill/>
        </p:spPr>
        <p:txBody>
          <a:bodyPr/>
          <a:lstStyle/>
          <a:p>
            <a:fld id="{7772737A-10FF-4C27-9000-3BE81EE86E1A}" type="slidenum">
              <a:rPr lang="en-US" smtClean="0"/>
              <a:pPr/>
              <a:t>22</a:t>
            </a:fld>
            <a:endParaRPr lang="en-US" dirty="0" smtClean="0">
              <a:solidFill>
                <a:schemeClr val="tx1"/>
              </a:solidFill>
            </a:endParaRPr>
          </a:p>
        </p:txBody>
      </p:sp>
    </p:spTree>
    <p:extLst>
      <p:ext uri="{BB962C8B-B14F-4D97-AF65-F5344CB8AC3E}">
        <p14:creationId xmlns:p14="http://schemas.microsoft.com/office/powerpoint/2010/main" val="232331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066800" y="1196752"/>
            <a:ext cx="7848600" cy="4824536"/>
          </a:xfrm>
        </p:spPr>
        <p:txBody>
          <a:bodyPr/>
          <a:lstStyle/>
          <a:p>
            <a:pPr marL="0" indent="0">
              <a:buNone/>
            </a:pPr>
            <a:r>
              <a:rPr lang="fr-CA" b="0" dirty="0" smtClean="0">
                <a:solidFill>
                  <a:srgbClr val="0070C0"/>
                </a:solidFill>
              </a:rPr>
              <a:t>Sources de prix départ-usine habituelles et coutumières internationales.</a:t>
            </a:r>
          </a:p>
          <a:p>
            <a:pPr marL="0" indent="0">
              <a:buNone/>
            </a:pPr>
            <a:endParaRPr lang="fr-CA" b="0" dirty="0" smtClean="0">
              <a:solidFill>
                <a:srgbClr val="0070C0"/>
              </a:solidFill>
            </a:endParaRPr>
          </a:p>
          <a:p>
            <a:pPr marL="0" indent="0">
              <a:buNone/>
            </a:pPr>
            <a:r>
              <a:rPr lang="fr-CA" b="0" dirty="0" smtClean="0">
                <a:solidFill>
                  <a:srgbClr val="0070C0"/>
                </a:solidFill>
              </a:rPr>
              <a:t>Mise en œuvre de Lauer-Taxe.</a:t>
            </a:r>
          </a:p>
          <a:p>
            <a:pPr marL="0" indent="0">
              <a:buNone/>
            </a:pPr>
            <a:endParaRPr lang="fr-CA" b="0" dirty="0" smtClean="0">
              <a:solidFill>
                <a:srgbClr val="0070C0"/>
              </a:solidFill>
            </a:endParaRPr>
          </a:p>
          <a:p>
            <a:pPr marL="0" indent="0">
              <a:buNone/>
            </a:pPr>
            <a:r>
              <a:rPr lang="fr-CA" b="0" dirty="0" smtClean="0">
                <a:solidFill>
                  <a:srgbClr val="0070C0"/>
                </a:solidFill>
              </a:rPr>
              <a:t>WEBAPO et les prix offerts. </a:t>
            </a:r>
          </a:p>
          <a:p>
            <a:pPr marL="0" indent="0">
              <a:buNone/>
            </a:pPr>
            <a:endParaRPr lang="fr-CA" b="0" dirty="0" smtClean="0">
              <a:solidFill>
                <a:srgbClr val="0070C0"/>
              </a:solidFill>
            </a:endParaRPr>
          </a:p>
          <a:p>
            <a:pPr marL="0" indent="0">
              <a:buNone/>
            </a:pPr>
            <a:r>
              <a:rPr lang="fr-CA" b="0" dirty="0" smtClean="0">
                <a:solidFill>
                  <a:srgbClr val="0070C0"/>
                </a:solidFill>
              </a:rPr>
              <a:t>Comment calculer le prix à indiquer à la section 5.</a:t>
            </a:r>
          </a:p>
          <a:p>
            <a:pPr marL="0" indent="0">
              <a:buNone/>
            </a:pPr>
            <a:endParaRPr lang="fr-CA" b="0" dirty="0" smtClean="0">
              <a:solidFill>
                <a:srgbClr val="0070C0"/>
              </a:solidFill>
            </a:endParaRPr>
          </a:p>
          <a:p>
            <a:pPr marL="0" indent="0">
              <a:buNone/>
            </a:pPr>
            <a:r>
              <a:rPr lang="fr-CA" b="0" dirty="0" smtClean="0">
                <a:solidFill>
                  <a:srgbClr val="0070C0"/>
                </a:solidFill>
              </a:rPr>
              <a:t>Renseignements supplémentaires : prix dans les hôpitaux et les pharmacies.</a:t>
            </a:r>
            <a:endParaRPr lang="fr-CA" b="0" dirty="0">
              <a:solidFill>
                <a:srgbClr val="0070C0"/>
              </a:solidFill>
            </a:endParaRPr>
          </a:p>
        </p:txBody>
      </p:sp>
      <p:sp>
        <p:nvSpPr>
          <p:cNvPr id="4" name="Title 1"/>
          <p:cNvSpPr txBox="1">
            <a:spLocks/>
          </p:cNvSpPr>
          <p:nvPr>
            <p:custDataLst>
              <p:tags r:id="rId2"/>
            </p:custDataLst>
          </p:nvPr>
        </p:nvSpPr>
        <p:spPr bwMode="auto">
          <a:xfrm>
            <a:off x="1043608" y="260648"/>
            <a:ext cx="7848600" cy="648072"/>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pPr algn="ctr"/>
            <a:r>
              <a:rPr lang="fr-CA" kern="0" dirty="0" smtClean="0">
                <a:solidFill>
                  <a:schemeClr val="tx1">
                    <a:lumMod val="75000"/>
                  </a:schemeClr>
                </a:solidFill>
              </a:rPr>
              <a:t>Lauer-Taxe - aperçu</a:t>
            </a:r>
            <a:endParaRPr lang="fr-CA" kern="0" dirty="0">
              <a:solidFill>
                <a:schemeClr val="tx1">
                  <a:lumMod val="75000"/>
                </a:schemeClr>
              </a:solidFill>
            </a:endParaRPr>
          </a:p>
        </p:txBody>
      </p:sp>
      <p:sp>
        <p:nvSpPr>
          <p:cNvPr id="5" name="Line 4"/>
          <p:cNvSpPr>
            <a:spLocks noChangeShapeType="1"/>
          </p:cNvSpPr>
          <p:nvPr>
            <p:custDataLst>
              <p:tags r:id="rId3"/>
            </p:custDataLst>
          </p:nvPr>
        </p:nvSpPr>
        <p:spPr bwMode="auto">
          <a:xfrm flipV="1">
            <a:off x="1043608" y="1065945"/>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083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648072"/>
          </a:xfrm>
        </p:spPr>
        <p:txBody>
          <a:bodyPr/>
          <a:lstStyle/>
          <a:p>
            <a:pPr algn="ctr"/>
            <a:r>
              <a:rPr lang="fr-CA" dirty="0" smtClean="0">
                <a:solidFill>
                  <a:schemeClr val="tx1">
                    <a:lumMod val="75000"/>
                  </a:schemeClr>
                </a:solidFill>
              </a:rPr>
              <a:t>Lauer-Taxe</a:t>
            </a:r>
            <a:endParaRPr lang="fr-CA" dirty="0">
              <a:solidFill>
                <a:schemeClr val="tx1">
                  <a:lumMod val="75000"/>
                </a:schemeClr>
              </a:solidFill>
            </a:endParaRPr>
          </a:p>
        </p:txBody>
      </p:sp>
      <p:sp>
        <p:nvSpPr>
          <p:cNvPr id="3" name="Content Placeholder 2"/>
          <p:cNvSpPr>
            <a:spLocks noGrp="1"/>
          </p:cNvSpPr>
          <p:nvPr>
            <p:ph idx="1"/>
            <p:custDataLst>
              <p:tags r:id="rId2"/>
            </p:custDataLst>
          </p:nvPr>
        </p:nvSpPr>
        <p:spPr>
          <a:xfrm>
            <a:off x="1062080" y="981668"/>
            <a:ext cx="7848600" cy="4968552"/>
          </a:xfrm>
        </p:spPr>
        <p:txBody>
          <a:bodyPr/>
          <a:lstStyle/>
          <a:p>
            <a:pPr marL="0" indent="0">
              <a:buNone/>
            </a:pPr>
            <a:r>
              <a:rPr lang="fr-CA" b="0" dirty="0" smtClean="0">
                <a:solidFill>
                  <a:srgbClr val="0070C0"/>
                </a:solidFill>
                <a:latin typeface="Arial Narrow" panose="020B0606020202030204" pitchFamily="34" charset="0"/>
              </a:rPr>
              <a:t>Lors des séances de liaison de novembre 2014 (et à nouveau dans </a:t>
            </a:r>
            <a:r>
              <a:rPr lang="fr-CA" b="0" i="1" dirty="0" smtClean="0">
                <a:solidFill>
                  <a:srgbClr val="0070C0"/>
                </a:solidFill>
                <a:latin typeface="Arial Narrow" panose="020B0606020202030204" pitchFamily="34" charset="0"/>
              </a:rPr>
              <a:t>La Nouvelle</a:t>
            </a:r>
            <a:r>
              <a:rPr lang="fr-CA" b="0" dirty="0" smtClean="0">
                <a:solidFill>
                  <a:srgbClr val="0070C0"/>
                </a:solidFill>
                <a:latin typeface="Arial Narrow" panose="020B0606020202030204" pitchFamily="34" charset="0"/>
              </a:rPr>
              <a:t>) le personnel du Conseil a annoncé une transition vers Lauer-Taxe en tant que source de prix habituelle et coutumière (H et C) internationale pour l’Allemagne.</a:t>
            </a:r>
            <a:endParaRPr lang="fr-CA" b="0" i="1" dirty="0" smtClean="0">
              <a:solidFill>
                <a:srgbClr val="0070C0"/>
              </a:solidFill>
              <a:latin typeface="Arial Narrow" panose="020B0606020202030204" pitchFamily="34" charset="0"/>
            </a:endParaRPr>
          </a:p>
          <a:p>
            <a:pPr marL="0" indent="0">
              <a:buNone/>
            </a:pPr>
            <a:endParaRPr lang="fr-CA" sz="1200" b="0" dirty="0" smtClean="0">
              <a:solidFill>
                <a:srgbClr val="0070C0"/>
              </a:solidFill>
              <a:latin typeface="Arial Narrow" panose="020B0606020202030204" pitchFamily="34" charset="0"/>
            </a:endParaRPr>
          </a:p>
          <a:p>
            <a:pPr marL="0" indent="0">
              <a:buNone/>
            </a:pPr>
            <a:r>
              <a:rPr lang="fr-CA" b="0" dirty="0" smtClean="0">
                <a:solidFill>
                  <a:srgbClr val="0070C0"/>
                </a:solidFill>
                <a:latin typeface="Arial Narrow" panose="020B0606020202030204" pitchFamily="34" charset="0"/>
              </a:rPr>
              <a:t>La raison qui avait alors été donnée était que Lauer-Taxe « constitue une source de meilleure qualité, plus fiable, accessible au public et exhaustive relativement aux prix départ-usine en Allemagne » que Rote Liste (la source H et C précédente).</a:t>
            </a:r>
          </a:p>
          <a:p>
            <a:pPr marL="0" indent="0">
              <a:buNone/>
            </a:pPr>
            <a:endParaRPr lang="fr-CA" sz="1200" b="0" dirty="0" smtClean="0">
              <a:solidFill>
                <a:srgbClr val="0070C0"/>
              </a:solidFill>
              <a:latin typeface="Arial Narrow" panose="020B0606020202030204" pitchFamily="34" charset="0"/>
            </a:endParaRPr>
          </a:p>
          <a:p>
            <a:pPr marL="0" indent="0">
              <a:buNone/>
            </a:pPr>
            <a:r>
              <a:rPr lang="fr-CA" b="0" dirty="0" smtClean="0">
                <a:solidFill>
                  <a:srgbClr val="0070C0"/>
                </a:solidFill>
                <a:latin typeface="Arial Narrow" panose="020B0606020202030204" pitchFamily="34" charset="0"/>
              </a:rPr>
              <a:t>Les intervenants ont été informés que «</a:t>
            </a:r>
            <a:r>
              <a:rPr lang="fr-CA" b="0" dirty="0">
                <a:solidFill>
                  <a:srgbClr val="0070C0"/>
                </a:solidFill>
                <a:latin typeface="Arial Narrow" panose="020B0606020202030204" pitchFamily="34" charset="0"/>
              </a:rPr>
              <a:t> </a:t>
            </a:r>
            <a:r>
              <a:rPr lang="fr-CA" b="0" dirty="0" smtClean="0">
                <a:solidFill>
                  <a:srgbClr val="0070C0"/>
                </a:solidFill>
                <a:latin typeface="Arial Narrow" panose="020B0606020202030204" pitchFamily="34" charset="0"/>
              </a:rPr>
              <a:t>le CEPMB fera référence aux prix départ-usine publiés dans Lauer-Taxe, nets de tous rabais publiquement disponibles, aux fins de vérification des prix étrangers pour l’Allemagne ».</a:t>
            </a:r>
          </a:p>
          <a:p>
            <a:endParaRPr lang="en-CA" b="0" dirty="0">
              <a:solidFill>
                <a:srgbClr val="0070C0"/>
              </a:solidFill>
              <a:latin typeface="Arial Narrow" panose="020B0606020202030204" pitchFamily="34" charset="0"/>
            </a:endParaRPr>
          </a:p>
          <a:p>
            <a:pPr marL="0" indent="0">
              <a:buNone/>
            </a:pPr>
            <a:endParaRPr lang="en-CA" b="0" dirty="0">
              <a:solidFill>
                <a:srgbClr val="0070C0"/>
              </a:solidFill>
              <a:latin typeface="Arial Narrow" panose="020B0606020202030204" pitchFamily="34" charset="0"/>
            </a:endParaRPr>
          </a:p>
        </p:txBody>
      </p:sp>
      <p:sp>
        <p:nvSpPr>
          <p:cNvPr id="4" name="Line 4"/>
          <p:cNvSpPr>
            <a:spLocks noChangeShapeType="1"/>
          </p:cNvSpPr>
          <p:nvPr>
            <p:custDataLst>
              <p:tags r:id="rId3"/>
            </p:custDataLst>
          </p:nvPr>
        </p:nvSpPr>
        <p:spPr bwMode="auto">
          <a:xfrm flipV="1">
            <a:off x="1043608" y="908719"/>
            <a:ext cx="8100392" cy="1"/>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607570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648072"/>
          </a:xfrm>
        </p:spPr>
        <p:txBody>
          <a:bodyPr/>
          <a:lstStyle/>
          <a:p>
            <a:pPr algn="ctr"/>
            <a:r>
              <a:rPr lang="fr-CA" dirty="0" smtClean="0">
                <a:solidFill>
                  <a:schemeClr val="tx1">
                    <a:lumMod val="75000"/>
                  </a:schemeClr>
                </a:solidFill>
              </a:rPr>
              <a:t>WEBAPO de Lauer-Taxe</a:t>
            </a:r>
            <a:endParaRPr lang="fr-CA" dirty="0">
              <a:solidFill>
                <a:schemeClr val="tx1">
                  <a:lumMod val="75000"/>
                </a:schemeClr>
              </a:solidFill>
            </a:endParaRPr>
          </a:p>
        </p:txBody>
      </p:sp>
      <p:sp>
        <p:nvSpPr>
          <p:cNvPr id="3" name="Content Placeholder 2"/>
          <p:cNvSpPr>
            <a:spLocks noGrp="1"/>
          </p:cNvSpPr>
          <p:nvPr>
            <p:ph idx="1"/>
            <p:custDataLst>
              <p:tags r:id="rId2"/>
            </p:custDataLst>
          </p:nvPr>
        </p:nvSpPr>
        <p:spPr>
          <a:xfrm>
            <a:off x="1043608" y="1340768"/>
            <a:ext cx="7848600" cy="5292824"/>
          </a:xfrm>
        </p:spPr>
        <p:txBody>
          <a:bodyPr/>
          <a:lstStyle/>
          <a:p>
            <a:pPr marL="0" indent="0">
              <a:buNone/>
            </a:pPr>
            <a:r>
              <a:rPr lang="fr-CA" b="0" dirty="0" smtClean="0">
                <a:solidFill>
                  <a:srgbClr val="0070C0"/>
                </a:solidFill>
              </a:rPr>
              <a:t>Plusieurs brevetés ont depuis contacté le personnel du Conseil pour demander un guide détaillé sur la façon d’inclure correctement les données sur le prix disponibles dans Lauer-Taxe à leur présentation de données de la section 5 </a:t>
            </a:r>
          </a:p>
          <a:p>
            <a:pPr marL="0" indent="0">
              <a:buNone/>
            </a:pPr>
            <a:endParaRPr lang="fr-CA" b="0" dirty="0" smtClean="0">
              <a:solidFill>
                <a:srgbClr val="0070C0"/>
              </a:solidFill>
            </a:endParaRPr>
          </a:p>
          <a:p>
            <a:pPr marL="0" indent="0">
              <a:buNone/>
            </a:pPr>
            <a:r>
              <a:rPr lang="fr-CA" b="0" dirty="0" smtClean="0">
                <a:solidFill>
                  <a:srgbClr val="0070C0"/>
                </a:solidFill>
              </a:rPr>
              <a:t>Dans cette brève présentation, nous vous présenterons l’outil WEBAPO de Lauer-Taxe, qui diffuse des renseignements détaillés concernant les prix départ-usine de l’Allemagne ainsi que les rabais publiquement disponibles nécessaires pour soumettre correctement les données de Lauer-Taxe.</a:t>
            </a:r>
          </a:p>
        </p:txBody>
      </p:sp>
      <p:sp>
        <p:nvSpPr>
          <p:cNvPr id="4" name="Line 4"/>
          <p:cNvSpPr>
            <a:spLocks noChangeShapeType="1"/>
          </p:cNvSpPr>
          <p:nvPr>
            <p:custDataLst>
              <p:tags r:id="rId3"/>
            </p:custDataLst>
          </p:nvPr>
        </p:nvSpPr>
        <p:spPr bwMode="auto">
          <a:xfrm flipV="1">
            <a:off x="1043608" y="1065945"/>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096631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576064"/>
          </a:xfrm>
        </p:spPr>
        <p:txBody>
          <a:bodyPr/>
          <a:lstStyle/>
          <a:p>
            <a:pPr algn="ctr"/>
            <a:r>
              <a:rPr lang="fr-CA" dirty="0" smtClean="0">
                <a:solidFill>
                  <a:schemeClr val="tx1">
                    <a:lumMod val="75000"/>
                  </a:schemeClr>
                </a:solidFill>
              </a:rPr>
              <a:t>Calcul des données réglementaires</a:t>
            </a:r>
            <a:endParaRPr lang="fr-CA" dirty="0">
              <a:solidFill>
                <a:schemeClr val="tx1">
                  <a:lumMod val="75000"/>
                </a:schemeClr>
              </a:solidFill>
            </a:endParaRPr>
          </a:p>
        </p:txBody>
      </p:sp>
      <p:sp>
        <p:nvSpPr>
          <p:cNvPr id="3" name="Content Placeholder 2"/>
          <p:cNvSpPr>
            <a:spLocks noGrp="1"/>
          </p:cNvSpPr>
          <p:nvPr>
            <p:ph idx="1"/>
            <p:custDataLst>
              <p:tags r:id="rId2"/>
            </p:custDataLst>
          </p:nvPr>
        </p:nvSpPr>
        <p:spPr>
          <a:xfrm>
            <a:off x="1043608" y="908720"/>
            <a:ext cx="7848600" cy="5220816"/>
          </a:xfrm>
        </p:spPr>
        <p:txBody>
          <a:bodyPr/>
          <a:lstStyle/>
          <a:p>
            <a:pPr marL="0" indent="0">
              <a:buNone/>
            </a:pPr>
            <a:r>
              <a:rPr lang="fr-CA" sz="2200" b="0" dirty="0" smtClean="0">
                <a:solidFill>
                  <a:srgbClr val="0070C0"/>
                </a:solidFill>
              </a:rPr>
              <a:t>Deux valeurs clés sont nécessaires pour que le breveté puisse indiquer le prix :</a:t>
            </a:r>
          </a:p>
          <a:p>
            <a:pPr marL="0" indent="0">
              <a:buNone/>
            </a:pPr>
            <a:r>
              <a:rPr lang="fr-CA" sz="2200" b="0" dirty="0" smtClean="0">
                <a:solidFill>
                  <a:srgbClr val="0070C0"/>
                </a:solidFill>
              </a:rPr>
              <a:t>1. </a:t>
            </a:r>
            <a:r>
              <a:rPr lang="fr-CA" sz="2200" b="0" i="1" dirty="0" smtClean="0">
                <a:solidFill>
                  <a:srgbClr val="0070C0"/>
                </a:solidFill>
              </a:rPr>
              <a:t>Abgabepreis pharmazeutischer Unternehmer/Herstellerabgabepreis</a:t>
            </a:r>
            <a:r>
              <a:rPr lang="fr-CA" sz="2200" b="0" dirty="0" smtClean="0">
                <a:solidFill>
                  <a:srgbClr val="0070C0"/>
                </a:solidFill>
              </a:rPr>
              <a:t> (« APU »), le prix départ-usine du grossiste.</a:t>
            </a:r>
          </a:p>
          <a:p>
            <a:pPr marL="0" indent="0">
              <a:buNone/>
            </a:pPr>
            <a:endParaRPr lang="fr-CA" sz="2200" dirty="0" smtClean="0"/>
          </a:p>
          <a:p>
            <a:pPr marL="0" indent="0">
              <a:buNone/>
            </a:pPr>
            <a:r>
              <a:rPr lang="fr-CA" sz="2200" b="0" dirty="0" smtClean="0">
                <a:solidFill>
                  <a:srgbClr val="0070C0"/>
                </a:solidFill>
              </a:rPr>
              <a:t>2. </a:t>
            </a:r>
            <a:r>
              <a:rPr lang="fr-CA" sz="2200" b="0" i="1" dirty="0" smtClean="0">
                <a:solidFill>
                  <a:srgbClr val="0070C0"/>
                </a:solidFill>
              </a:rPr>
              <a:t>Pflichtrabatt des pharmazeutischen Unternehmers </a:t>
            </a:r>
            <a:r>
              <a:rPr lang="fr-CA" sz="2200" b="0" dirty="0" smtClean="0">
                <a:solidFill>
                  <a:srgbClr val="0070C0"/>
                </a:solidFill>
              </a:rPr>
              <a:t>(« PDPU »), les rabais prévus par la loi qui sont déduits de l’APU.</a:t>
            </a:r>
            <a:endParaRPr lang="fr-CA" sz="2200" b="0" i="1" dirty="0" smtClean="0">
              <a:solidFill>
                <a:srgbClr val="0070C0"/>
              </a:solidFill>
            </a:endParaRPr>
          </a:p>
          <a:p>
            <a:pPr>
              <a:buClr>
                <a:srgbClr val="0070C0"/>
              </a:buClr>
            </a:pPr>
            <a:r>
              <a:rPr lang="fr-CA" sz="2200" b="0" dirty="0" smtClean="0">
                <a:solidFill>
                  <a:srgbClr val="0070C0"/>
                </a:solidFill>
              </a:rPr>
              <a:t>Remboursement obligatoire (130a SGB V abs. 1</a:t>
            </a:r>
            <a:r>
              <a:rPr lang="fr-CA" sz="2200" b="0" dirty="0" smtClean="0">
                <a:solidFill>
                  <a:srgbClr val="0070C0"/>
                </a:solidFill>
                <a:latin typeface="Verdana"/>
                <a:cs typeface="Times New Roman"/>
              </a:rPr>
              <a:t>).</a:t>
            </a:r>
            <a:endParaRPr lang="fr-CA" sz="2200" b="0" dirty="0" smtClean="0">
              <a:solidFill>
                <a:srgbClr val="0070C0"/>
              </a:solidFill>
            </a:endParaRPr>
          </a:p>
          <a:p>
            <a:pPr>
              <a:buClr>
                <a:srgbClr val="0070C0"/>
              </a:buClr>
            </a:pPr>
            <a:r>
              <a:rPr lang="fr-CA" sz="2200" b="0" dirty="0" smtClean="0">
                <a:solidFill>
                  <a:srgbClr val="0070C0"/>
                </a:solidFill>
              </a:rPr>
              <a:t>Rabais pour vaccins (130a SGB V abs. 2).</a:t>
            </a:r>
          </a:p>
          <a:p>
            <a:pPr>
              <a:buClr>
                <a:srgbClr val="0070C0"/>
              </a:buClr>
            </a:pPr>
            <a:r>
              <a:rPr lang="fr-CA" sz="2200" b="0" dirty="0" smtClean="0">
                <a:solidFill>
                  <a:srgbClr val="0070C0"/>
                </a:solidFill>
              </a:rPr>
              <a:t>Rabais pour produits non protégés par un brevet (130a SGB V abs. 3b).</a:t>
            </a:r>
            <a:endParaRPr lang="fr-CA" sz="2200" b="0" dirty="0" smtClean="0">
              <a:solidFill>
                <a:srgbClr val="0070C0"/>
              </a:solidFill>
              <a:latin typeface="Verdana"/>
              <a:ea typeface="Calibri"/>
              <a:cs typeface="Times New Roman"/>
            </a:endParaRPr>
          </a:p>
          <a:p>
            <a:pPr>
              <a:buClr>
                <a:srgbClr val="0070C0"/>
              </a:buClr>
            </a:pPr>
            <a:r>
              <a:rPr lang="fr-CA" sz="2200" b="0" dirty="0" smtClean="0">
                <a:solidFill>
                  <a:srgbClr val="0070C0"/>
                </a:solidFill>
              </a:rPr>
              <a:t>Rabais pour moratoire sur le prix (130a SGB V abs. 3a).</a:t>
            </a:r>
          </a:p>
          <a:p>
            <a:pPr marL="0" indent="0">
              <a:buClr>
                <a:srgbClr val="0070C0"/>
              </a:buClr>
              <a:buNone/>
            </a:pPr>
            <a:r>
              <a:rPr lang="fr-CA" sz="2200" b="0" dirty="0" smtClean="0">
                <a:solidFill>
                  <a:srgbClr val="0070C0"/>
                </a:solidFill>
              </a:rPr>
              <a:t>Les rabais obligatoires allemands sont décrits dans le livre 5 sur les assurances maladies légales du Code social allemand (« SGB V »).</a:t>
            </a:r>
          </a:p>
          <a:p>
            <a:pPr marL="0" indent="0">
              <a:buClr>
                <a:srgbClr val="0070C0"/>
              </a:buClr>
              <a:buNone/>
            </a:pPr>
            <a:endParaRPr lang="fr-CA" sz="2300" b="0" dirty="0">
              <a:solidFill>
                <a:srgbClr val="0070C0"/>
              </a:solidFill>
              <a:latin typeface="Verdana"/>
              <a:ea typeface="Calibri"/>
              <a:cs typeface="Times New Roman"/>
            </a:endParaRPr>
          </a:p>
        </p:txBody>
      </p:sp>
      <p:sp>
        <p:nvSpPr>
          <p:cNvPr id="4" name="Line 4"/>
          <p:cNvSpPr>
            <a:spLocks noChangeShapeType="1"/>
          </p:cNvSpPr>
          <p:nvPr>
            <p:custDataLst>
              <p:tags r:id="rId3"/>
            </p:custDataLst>
          </p:nvPr>
        </p:nvSpPr>
        <p:spPr bwMode="auto">
          <a:xfrm>
            <a:off x="1043608" y="908721"/>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756551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custDataLst>
              <p:tags r:id="rId1"/>
            </p:custDataLst>
          </p:nvPr>
        </p:nvSpPr>
        <p:spPr>
          <a:xfrm>
            <a:off x="1043880" y="836712"/>
            <a:ext cx="7848600" cy="4976747"/>
          </a:xfrm>
          <a:prstGeom prst="rect">
            <a:avLst/>
          </a:prstGeom>
          <a:noFill/>
        </p:spPr>
        <p:txBody>
          <a:bodyPr wrap="square" rtlCol="0">
            <a:spAutoFit/>
          </a:bodyPr>
          <a:lstStyle/>
          <a:p>
            <a:pPr marL="0" indent="0">
              <a:buNone/>
            </a:pPr>
            <a:r>
              <a:rPr lang="fr-CA" sz="2300" dirty="0" smtClean="0">
                <a:solidFill>
                  <a:srgbClr val="0070C0"/>
                </a:solidFill>
              </a:rPr>
              <a:t>Remboursement obligatoire (130a SGB V abs. 1)</a:t>
            </a:r>
          </a:p>
          <a:p>
            <a:pPr marL="0" indent="0">
              <a:buNone/>
            </a:pPr>
            <a:r>
              <a:rPr lang="fr-CA" sz="2300" b="0" dirty="0" smtClean="0">
                <a:solidFill>
                  <a:srgbClr val="0070C0"/>
                </a:solidFill>
              </a:rPr>
              <a:t>Les fonds d’assurance-maladie doivent recevoir un rabais de 7 % de l’APU (taxe sur la valeur ajoutée de 19 % « TVA » exclue) par les pharmacies ainsi que les grossistes et les entreprises pharmaceutiques elles-mêmes sont ensuite obligées de rembourser ce 7 % aux pharmacies et aux grossistes.    </a:t>
            </a:r>
          </a:p>
          <a:p>
            <a:pPr marL="0" indent="0">
              <a:buNone/>
            </a:pPr>
            <a:endParaRPr lang="fr-CA" sz="2300" dirty="0" smtClean="0">
              <a:solidFill>
                <a:srgbClr val="0070C0"/>
              </a:solidFill>
            </a:endParaRPr>
          </a:p>
          <a:p>
            <a:pPr marL="0" indent="0">
              <a:buNone/>
            </a:pPr>
            <a:r>
              <a:rPr lang="fr-CA" sz="2300" dirty="0" smtClean="0">
                <a:solidFill>
                  <a:srgbClr val="0070C0"/>
                </a:solidFill>
              </a:rPr>
              <a:t>Rabais pour les vaccins (130a SGB V abs. 2)</a:t>
            </a:r>
          </a:p>
          <a:p>
            <a:pPr marL="0" indent="0">
              <a:buNone/>
            </a:pPr>
            <a:r>
              <a:rPr lang="fr-CA" sz="2300" b="0" dirty="0" smtClean="0">
                <a:solidFill>
                  <a:srgbClr val="0070C0"/>
                </a:solidFill>
              </a:rPr>
              <a:t>Les fonds d’assurance-maladie reçoivent aussi un rabais pour les vaccins. Le prix moyen par unité est calculé en fonction du prix de vente de l’entreprise dans les quatre États membres de l’Union européenne ayant le revenu national brut le plus élevé. Cette méthode donne lieu à un rabais allant de 0,4 % à 18,6 %, selon le médicament en question.</a:t>
            </a:r>
            <a:endParaRPr lang="fr-CA" sz="2300" b="0" dirty="0">
              <a:solidFill>
                <a:srgbClr val="0070C0"/>
              </a:solidFill>
            </a:endParaRPr>
          </a:p>
        </p:txBody>
      </p:sp>
      <p:sp>
        <p:nvSpPr>
          <p:cNvPr id="7" name="Title 1"/>
          <p:cNvSpPr txBox="1">
            <a:spLocks/>
          </p:cNvSpPr>
          <p:nvPr>
            <p:custDataLst>
              <p:tags r:id="rId2"/>
            </p:custDataLst>
          </p:nvPr>
        </p:nvSpPr>
        <p:spPr bwMode="auto">
          <a:xfrm>
            <a:off x="1043608" y="260648"/>
            <a:ext cx="7848600" cy="576064"/>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pPr algn="ctr"/>
            <a:r>
              <a:rPr lang="fr-CA" kern="0" dirty="0" smtClean="0">
                <a:solidFill>
                  <a:schemeClr val="tx1">
                    <a:lumMod val="75000"/>
                  </a:schemeClr>
                </a:solidFill>
              </a:rPr>
              <a:t>Rabais A</a:t>
            </a:r>
          </a:p>
        </p:txBody>
      </p:sp>
      <p:sp>
        <p:nvSpPr>
          <p:cNvPr id="4" name="Line 4"/>
          <p:cNvSpPr>
            <a:spLocks noChangeShapeType="1"/>
          </p:cNvSpPr>
          <p:nvPr>
            <p:custDataLst>
              <p:tags r:id="rId3"/>
            </p:custDataLst>
          </p:nvPr>
        </p:nvSpPr>
        <p:spPr bwMode="auto">
          <a:xfrm flipV="1">
            <a:off x="1043608" y="908719"/>
            <a:ext cx="8100392" cy="1"/>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774831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custDataLst>
              <p:tags r:id="rId1"/>
            </p:custDataLst>
          </p:nvPr>
        </p:nvSpPr>
        <p:spPr>
          <a:xfrm>
            <a:off x="1043880" y="1052736"/>
            <a:ext cx="7848600" cy="5410712"/>
          </a:xfrm>
          <a:prstGeom prst="rect">
            <a:avLst/>
          </a:prstGeom>
          <a:noFill/>
        </p:spPr>
        <p:txBody>
          <a:bodyPr wrap="square" rtlCol="0">
            <a:spAutoFit/>
          </a:bodyPr>
          <a:lstStyle/>
          <a:p>
            <a:pPr marL="0" indent="0">
              <a:buNone/>
            </a:pPr>
            <a:r>
              <a:rPr lang="fr-CA" dirty="0" smtClean="0">
                <a:solidFill>
                  <a:srgbClr val="0070C0"/>
                </a:solidFill>
              </a:rPr>
              <a:t>Rabais pour moratoire sur le prix (130a SGB V abs. 3a)</a:t>
            </a:r>
          </a:p>
          <a:p>
            <a:pPr marL="0" indent="0">
              <a:buNone/>
            </a:pPr>
            <a:r>
              <a:rPr lang="fr-CA" b="0" dirty="0" smtClean="0">
                <a:solidFill>
                  <a:srgbClr val="0070C0"/>
                </a:solidFill>
              </a:rPr>
              <a:t>Toute augmentation de l’APU supérieure au prix de l’APU le 1</a:t>
            </a:r>
            <a:r>
              <a:rPr lang="fr-CA" b="0" baseline="30000" dirty="0" smtClean="0">
                <a:solidFill>
                  <a:srgbClr val="0070C0"/>
                </a:solidFill>
              </a:rPr>
              <a:t>er</a:t>
            </a:r>
            <a:r>
              <a:rPr lang="fr-CA" b="0" dirty="0" smtClean="0">
                <a:solidFill>
                  <a:srgbClr val="0070C0"/>
                </a:solidFill>
              </a:rPr>
              <a:t> août 2009 doit être remboursée en totalité aux fonds d’assurance-maladie jusqu’au 31 décembre 2017. </a:t>
            </a:r>
          </a:p>
          <a:p>
            <a:pPr marL="0" indent="0">
              <a:buNone/>
            </a:pPr>
            <a:endParaRPr lang="fr-CA" sz="1200" b="0" dirty="0" smtClean="0">
              <a:solidFill>
                <a:srgbClr val="0070C0"/>
              </a:solidFill>
            </a:endParaRPr>
          </a:p>
          <a:p>
            <a:pPr marL="0" indent="0">
              <a:buNone/>
            </a:pPr>
            <a:r>
              <a:rPr lang="fr-CA" dirty="0" smtClean="0">
                <a:solidFill>
                  <a:srgbClr val="0070C0"/>
                </a:solidFill>
              </a:rPr>
              <a:t>Rabais pour produits non protégés par un brevet (130a SGB V abs. 3b)</a:t>
            </a:r>
          </a:p>
          <a:p>
            <a:pPr marL="0" indent="0">
              <a:buNone/>
            </a:pPr>
            <a:r>
              <a:rPr lang="fr-CA" b="0" dirty="0" smtClean="0">
                <a:solidFill>
                  <a:srgbClr val="0070C0"/>
                </a:solidFill>
              </a:rPr>
              <a:t>Si un produit médicamenteux possède le même ingrédient actif qu’un produit non protégé par un brevet ou qu’un médicament qui possédait le même ingrédient actif et était offert en Allemagne le 1</a:t>
            </a:r>
            <a:r>
              <a:rPr lang="fr-CA" b="0" baseline="30000" dirty="0" smtClean="0">
                <a:solidFill>
                  <a:srgbClr val="0070C0"/>
                </a:solidFill>
              </a:rPr>
              <a:t>er</a:t>
            </a:r>
            <a:r>
              <a:rPr lang="fr-CA" b="0" dirty="0" smtClean="0">
                <a:solidFill>
                  <a:srgbClr val="0070C0"/>
                </a:solidFill>
              </a:rPr>
              <a:t> avril 2006, les entreprises pharmaceutiques doivent offrir un rabais aux fonds d’assurance-maladie équivalant à 10 % du prix moyen potentiel. </a:t>
            </a:r>
          </a:p>
          <a:p>
            <a:pPr marL="0" indent="0">
              <a:buNone/>
            </a:pPr>
            <a:endParaRPr lang="en-CA" b="0" dirty="0">
              <a:solidFill>
                <a:srgbClr val="0070C0"/>
              </a:solidFill>
            </a:endParaRPr>
          </a:p>
        </p:txBody>
      </p:sp>
      <p:sp>
        <p:nvSpPr>
          <p:cNvPr id="6" name="Title 1"/>
          <p:cNvSpPr txBox="1">
            <a:spLocks/>
          </p:cNvSpPr>
          <p:nvPr>
            <p:custDataLst>
              <p:tags r:id="rId2"/>
            </p:custDataLst>
          </p:nvPr>
        </p:nvSpPr>
        <p:spPr bwMode="auto">
          <a:xfrm>
            <a:off x="1043608" y="260648"/>
            <a:ext cx="7848600" cy="5334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pPr algn="ctr"/>
            <a:r>
              <a:rPr lang="fr-CA" kern="0" dirty="0" smtClean="0">
                <a:solidFill>
                  <a:schemeClr val="tx1">
                    <a:lumMod val="75000"/>
                  </a:schemeClr>
                </a:solidFill>
              </a:rPr>
              <a:t>Rabais B</a:t>
            </a:r>
            <a:endParaRPr lang="fr-CA" kern="0" dirty="0">
              <a:solidFill>
                <a:schemeClr val="tx1">
                  <a:lumMod val="75000"/>
                </a:schemeClr>
              </a:solidFill>
            </a:endParaRPr>
          </a:p>
        </p:txBody>
      </p:sp>
      <p:sp>
        <p:nvSpPr>
          <p:cNvPr id="4" name="Line 4"/>
          <p:cNvSpPr>
            <a:spLocks noChangeShapeType="1"/>
          </p:cNvSpPr>
          <p:nvPr>
            <p:custDataLst>
              <p:tags r:id="rId3"/>
            </p:custDataLst>
          </p:nvPr>
        </p:nvSpPr>
        <p:spPr bwMode="auto">
          <a:xfrm>
            <a:off x="1115616" y="908721"/>
            <a:ext cx="8028384"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459568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1066800"/>
          </a:xfrm>
        </p:spPr>
        <p:txBody>
          <a:bodyPr/>
          <a:lstStyle/>
          <a:p>
            <a:pPr algn="ctr"/>
            <a:r>
              <a:rPr lang="fr-CA" dirty="0" smtClean="0">
                <a:solidFill>
                  <a:schemeClr val="tx1">
                    <a:lumMod val="75000"/>
                  </a:schemeClr>
                </a:solidFill>
              </a:rPr>
              <a:t>Calculer le prix allemand à la section 5</a:t>
            </a:r>
            <a:endParaRPr lang="fr-CA" dirty="0">
              <a:solidFill>
                <a:schemeClr val="tx1">
                  <a:lumMod val="75000"/>
                </a:schemeClr>
              </a:solidFill>
            </a:endParaRPr>
          </a:p>
        </p:txBody>
      </p:sp>
      <p:sp>
        <p:nvSpPr>
          <p:cNvPr id="3" name="Content Placeholder 2"/>
          <p:cNvSpPr>
            <a:spLocks noGrp="1"/>
          </p:cNvSpPr>
          <p:nvPr>
            <p:ph idx="1"/>
            <p:custDataLst>
              <p:tags r:id="rId2"/>
            </p:custDataLst>
          </p:nvPr>
        </p:nvSpPr>
        <p:spPr>
          <a:xfrm>
            <a:off x="1053133" y="1124744"/>
            <a:ext cx="7848600" cy="4464496"/>
          </a:xfrm>
        </p:spPr>
        <p:txBody>
          <a:bodyPr/>
          <a:lstStyle/>
          <a:p>
            <a:pPr marL="0" indent="0">
              <a:buNone/>
            </a:pPr>
            <a:r>
              <a:rPr lang="fr-CA" b="0" dirty="0" smtClean="0">
                <a:solidFill>
                  <a:srgbClr val="0070C0"/>
                </a:solidFill>
              </a:rPr>
              <a:t>L’équation est simple : soustraire les rabais PDPU du prix de l’APU pour déterminer le prix à indiquer à la section 5 du formulaire 2 pour un format d’emballage donné.</a:t>
            </a:r>
          </a:p>
          <a:p>
            <a:pPr marL="0" indent="0">
              <a:buNone/>
            </a:pPr>
            <a:endParaRPr lang="fr-CA" sz="1000" b="0" dirty="0" smtClean="0">
              <a:solidFill>
                <a:srgbClr val="0070C0"/>
              </a:solidFill>
            </a:endParaRPr>
          </a:p>
          <a:p>
            <a:pPr marL="0" indent="0">
              <a:buNone/>
            </a:pPr>
            <a:r>
              <a:rPr lang="fr-CA" b="0" dirty="0" smtClean="0">
                <a:solidFill>
                  <a:srgbClr val="0070C0"/>
                </a:solidFill>
              </a:rPr>
              <a:t>Exemple :</a:t>
            </a:r>
            <a:r>
              <a:rPr lang="fr-CA" b="0" i="1" dirty="0" smtClean="0">
                <a:solidFill>
                  <a:srgbClr val="0070C0"/>
                </a:solidFill>
              </a:rPr>
              <a:t> </a:t>
            </a:r>
            <a:br>
              <a:rPr lang="fr-CA" b="0" i="1" dirty="0" smtClean="0">
                <a:solidFill>
                  <a:srgbClr val="0070C0"/>
                </a:solidFill>
              </a:rPr>
            </a:br>
            <a:r>
              <a:rPr lang="fr-CA" b="0" i="1" dirty="0" smtClean="0">
                <a:solidFill>
                  <a:srgbClr val="0070C0"/>
                </a:solidFill>
              </a:rPr>
              <a:t>   APU </a:t>
            </a:r>
            <a:r>
              <a:rPr lang="fr-CA" b="0" dirty="0" smtClean="0">
                <a:solidFill>
                  <a:srgbClr val="0070C0"/>
                </a:solidFill>
              </a:rPr>
              <a:t>: 30,84 €</a:t>
            </a:r>
            <a:r>
              <a:rPr lang="fr-CA" b="0" i="1" dirty="0" smtClean="0">
                <a:solidFill>
                  <a:srgbClr val="0070C0"/>
                </a:solidFill>
              </a:rPr>
              <a:t/>
            </a:r>
            <a:br>
              <a:rPr lang="fr-CA" b="0" i="1" dirty="0" smtClean="0">
                <a:solidFill>
                  <a:srgbClr val="0070C0"/>
                </a:solidFill>
              </a:rPr>
            </a:br>
            <a:r>
              <a:rPr lang="fr-CA" b="0" i="1" dirty="0" smtClean="0">
                <a:solidFill>
                  <a:srgbClr val="0070C0"/>
                </a:solidFill>
              </a:rPr>
              <a:t>   PDPU </a:t>
            </a:r>
            <a:r>
              <a:rPr lang="fr-CA" b="0" dirty="0" smtClean="0">
                <a:solidFill>
                  <a:srgbClr val="0070C0"/>
                </a:solidFill>
              </a:rPr>
              <a:t>: 4,93 €</a:t>
            </a:r>
            <a:br>
              <a:rPr lang="fr-CA" b="0" dirty="0" smtClean="0">
                <a:solidFill>
                  <a:srgbClr val="0070C0"/>
                </a:solidFill>
              </a:rPr>
            </a:br>
            <a:r>
              <a:rPr lang="fr-CA" b="0" dirty="0" smtClean="0">
                <a:solidFill>
                  <a:srgbClr val="0070C0"/>
                </a:solidFill>
              </a:rPr>
              <a:t>30,84 € –4,93 € = 25,91 € </a:t>
            </a:r>
            <a:r>
              <a:rPr lang="fr-CA" b="0" dirty="0" smtClean="0">
                <a:solidFill>
                  <a:srgbClr val="0070C0"/>
                </a:solidFill>
                <a:sym typeface="Wingdings" panose="05000000000000000000" pitchFamily="2" charset="2"/>
              </a:rPr>
              <a:t> prix à indiquer à la section 5 du formulaire 2</a:t>
            </a:r>
          </a:p>
          <a:p>
            <a:pPr marL="0" indent="0">
              <a:buNone/>
            </a:pPr>
            <a:endParaRPr lang="fr-CA" sz="1000" b="0" dirty="0" smtClean="0">
              <a:solidFill>
                <a:srgbClr val="0070C0"/>
              </a:solidFill>
              <a:sym typeface="Wingdings" panose="05000000000000000000" pitchFamily="2" charset="2"/>
            </a:endParaRPr>
          </a:p>
          <a:p>
            <a:pPr marL="0" indent="0">
              <a:buNone/>
            </a:pPr>
            <a:r>
              <a:rPr lang="fr-CA" b="0" dirty="0" smtClean="0">
                <a:solidFill>
                  <a:srgbClr val="0070C0"/>
                </a:solidFill>
                <a:sym typeface="Wingdings" panose="05000000000000000000" pitchFamily="2" charset="2"/>
              </a:rPr>
              <a:t>Remarque : il n’est pas nécessaire de calculer ou de supprimer la TVA dans ces calculs; la TVA est déjà exclue de l’APU par Lauer-Taxe.</a:t>
            </a:r>
            <a:endParaRPr lang="fr-CA" b="0" dirty="0" smtClean="0">
              <a:solidFill>
                <a:srgbClr val="0070C0"/>
              </a:solidFill>
            </a:endParaRPr>
          </a:p>
          <a:p>
            <a:pPr marL="1028700" lvl="3" indent="0">
              <a:buNone/>
            </a:pPr>
            <a:endParaRPr lang="fr-CA" dirty="0" smtClean="0">
              <a:solidFill>
                <a:srgbClr val="0070C0"/>
              </a:solidFill>
            </a:endParaRPr>
          </a:p>
        </p:txBody>
      </p:sp>
      <p:sp>
        <p:nvSpPr>
          <p:cNvPr id="4" name="Line 4"/>
          <p:cNvSpPr>
            <a:spLocks noChangeShapeType="1"/>
          </p:cNvSpPr>
          <p:nvPr>
            <p:custDataLst>
              <p:tags r:id="rId3"/>
            </p:custDataLst>
          </p:nvPr>
        </p:nvSpPr>
        <p:spPr bwMode="auto">
          <a:xfrm flipV="1">
            <a:off x="1115616" y="980727"/>
            <a:ext cx="8028384" cy="1"/>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078332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815752"/>
          </a:xfrm>
        </p:spPr>
        <p:txBody>
          <a:bodyPr/>
          <a:lstStyle/>
          <a:p>
            <a:pPr algn="ctr"/>
            <a:r>
              <a:rPr lang="fr-CA" dirty="0" smtClean="0">
                <a:solidFill>
                  <a:schemeClr val="tx1">
                    <a:lumMod val="75000"/>
                  </a:schemeClr>
                </a:solidFill>
              </a:rPr>
              <a:t>Formulaire 1 – calendrier des dépôts</a:t>
            </a:r>
            <a:r>
              <a:rPr lang="fr-CA" dirty="0" smtClean="0"/>
              <a:t/>
            </a:r>
            <a:br>
              <a:rPr lang="fr-CA" dirty="0" smtClean="0"/>
            </a:br>
            <a:endParaRPr lang="fr-CA" dirty="0"/>
          </a:p>
        </p:txBody>
      </p:sp>
      <p:sp>
        <p:nvSpPr>
          <p:cNvPr id="3" name="Content Placeholder 2"/>
          <p:cNvSpPr>
            <a:spLocks noGrp="1"/>
          </p:cNvSpPr>
          <p:nvPr>
            <p:ph idx="1"/>
            <p:custDataLst>
              <p:tags r:id="rId2"/>
            </p:custDataLst>
          </p:nvPr>
        </p:nvSpPr>
        <p:spPr>
          <a:xfrm>
            <a:off x="1047800" y="1076400"/>
            <a:ext cx="8096200" cy="768424"/>
          </a:xfrm>
        </p:spPr>
        <p:txBody>
          <a:bodyPr/>
          <a:lstStyle/>
          <a:p>
            <a:r>
              <a:rPr lang="fr-CA" sz="2200" dirty="0" smtClean="0"/>
              <a:t>FORMULAIRE 1 Renseignements identifiant le médicament (document électronique dans </a:t>
            </a:r>
            <a:r>
              <a:rPr lang="fr-CA" sz="2200" u="sng" dirty="0" smtClean="0"/>
              <a:t>Excel</a:t>
            </a:r>
            <a:r>
              <a:rPr lang="fr-CA" sz="2200" dirty="0" smtClean="0"/>
              <a:t> comprenant la monographie de produit)</a:t>
            </a:r>
          </a:p>
          <a:p>
            <a:endParaRPr lang="fr-CA" dirty="0"/>
          </a:p>
        </p:txBody>
      </p:sp>
      <p:sp>
        <p:nvSpPr>
          <p:cNvPr id="4" name="Slide Number Placeholder 3"/>
          <p:cNvSpPr>
            <a:spLocks noGrp="1"/>
          </p:cNvSpPr>
          <p:nvPr>
            <p:ph type="sldNum" sz="quarter" idx="10"/>
            <p:custDataLst>
              <p:tags r:id="rId3"/>
            </p:custDataLst>
          </p:nvPr>
        </p:nvSpPr>
        <p:spPr/>
        <p:txBody>
          <a:bodyPr/>
          <a:lstStyle/>
          <a:p>
            <a:pPr>
              <a:defRPr/>
            </a:pPr>
            <a:fld id="{80FB8CDC-37CD-45BA-9FD3-818302BE5254}" type="slidenum">
              <a:rPr lang="fr-CA" smtClean="0"/>
              <a:pPr>
                <a:defRPr/>
              </a:pPr>
              <a:t>3</a:t>
            </a:fld>
            <a:endParaRPr lang="fr-CA" dirty="0">
              <a:solidFill>
                <a:schemeClr val="tx1"/>
              </a:solidFill>
            </a:endParaRPr>
          </a:p>
        </p:txBody>
      </p:sp>
      <p:sp>
        <p:nvSpPr>
          <p:cNvPr id="6" name="Line 4"/>
          <p:cNvSpPr>
            <a:spLocks noChangeShapeType="1"/>
          </p:cNvSpPr>
          <p:nvPr>
            <p:custDataLst>
              <p:tags r:id="rId4"/>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fr-CA" dirty="0"/>
          </a:p>
        </p:txBody>
      </p:sp>
      <p:graphicFrame>
        <p:nvGraphicFramePr>
          <p:cNvPr id="7" name="Group 68"/>
          <p:cNvGraphicFramePr>
            <a:graphicFrameLocks/>
          </p:cNvGraphicFramePr>
          <p:nvPr>
            <p:custDataLst>
              <p:tags r:id="rId5"/>
            </p:custDataLst>
            <p:extLst>
              <p:ext uri="{D42A27DB-BD31-4B8C-83A1-F6EECF244321}">
                <p14:modId xmlns:p14="http://schemas.microsoft.com/office/powerpoint/2010/main" val="2087505080"/>
              </p:ext>
            </p:extLst>
          </p:nvPr>
        </p:nvGraphicFramePr>
        <p:xfrm>
          <a:off x="1115616" y="1916832"/>
          <a:ext cx="7543800" cy="4154472"/>
        </p:xfrm>
        <a:graphic>
          <a:graphicData uri="http://schemas.openxmlformats.org/drawingml/2006/table">
            <a:tbl>
              <a:tblPr/>
              <a:tblGrid>
                <a:gridCol w="2133600"/>
                <a:gridCol w="3429000"/>
                <a:gridCol w="1219200"/>
                <a:gridCol w="762000"/>
              </a:tblGrid>
              <a:tr h="420764">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Renseignements</a:t>
                      </a:r>
                    </a:p>
                  </a:txBody>
                  <a:tcPr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Échéancier</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Loi sur les brevets</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Règlement</a:t>
                      </a:r>
                    </a:p>
                  </a:txBody>
                  <a:tcPr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789435">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Identité du produit médicamenteux, du breveté et du ou des brevets</a:t>
                      </a:r>
                    </a:p>
                  </a:txBody>
                  <a:tcPr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À la première des dates suivantes :</a:t>
                      </a:r>
                    </a:p>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sng" strike="noStrike" cap="none" normalizeH="0" baseline="0" noProof="0" dirty="0" smtClean="0">
                          <a:ln>
                            <a:noFill/>
                          </a:ln>
                          <a:solidFill>
                            <a:srgbClr val="20558A"/>
                          </a:solidFill>
                          <a:effectLst/>
                          <a:latin typeface="Arial Narrow" pitchFamily="34" charset="0"/>
                        </a:rPr>
                        <a:t>Sept (7) jours</a:t>
                      </a:r>
                      <a:r>
                        <a:rPr kumimoji="0" lang="fr-CA" sz="1900" b="1" i="0" u="none" strike="noStrike" cap="none" normalizeH="0" baseline="0" noProof="0" dirty="0" smtClean="0">
                          <a:ln>
                            <a:noFill/>
                          </a:ln>
                          <a:solidFill>
                            <a:srgbClr val="20558A"/>
                          </a:solidFill>
                          <a:effectLst/>
                          <a:latin typeface="Arial Narrow" pitchFamily="34" charset="0"/>
                        </a:rPr>
                        <a:t> après le jour de la délivrance du premier AC</a:t>
                      </a:r>
                    </a:p>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sng" strike="noStrike" cap="none" normalizeH="0" baseline="0" noProof="0" dirty="0" smtClean="0">
                          <a:ln>
                            <a:noFill/>
                          </a:ln>
                          <a:solidFill>
                            <a:srgbClr val="20558A"/>
                          </a:solidFill>
                          <a:effectLst/>
                          <a:latin typeface="Arial Narrow" pitchFamily="34" charset="0"/>
                        </a:rPr>
                        <a:t>Sept (7) jours</a:t>
                      </a:r>
                      <a:r>
                        <a:rPr kumimoji="0" lang="fr-CA" sz="1900" b="1" i="0" u="none" strike="noStrike" cap="none" normalizeH="0" baseline="0" noProof="0" dirty="0" smtClean="0">
                          <a:ln>
                            <a:noFill/>
                          </a:ln>
                          <a:solidFill>
                            <a:srgbClr val="20558A"/>
                          </a:solidFill>
                          <a:effectLst/>
                          <a:latin typeface="Arial Narrow" pitchFamily="34" charset="0"/>
                        </a:rPr>
                        <a:t> après la date de première vente au Canada</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80(1)</a:t>
                      </a:r>
                      <a:r>
                        <a:rPr kumimoji="0" lang="fr-CA" sz="1900" b="1" i="1" u="none" strike="noStrike" cap="none" normalizeH="0" baseline="0" noProof="0" dirty="0" smtClean="0">
                          <a:ln>
                            <a:noFill/>
                          </a:ln>
                          <a:solidFill>
                            <a:srgbClr val="20558A"/>
                          </a:solidFill>
                          <a:effectLst/>
                          <a:latin typeface="Arial Narrow" pitchFamily="34" charset="0"/>
                        </a:rPr>
                        <a:t>a</a:t>
                      </a:r>
                      <a:r>
                        <a:rPr kumimoji="0" lang="fr-CA" sz="1900" b="1" i="0" u="none" strike="noStrike" cap="none" normalizeH="0" baseline="0" noProof="0" dirty="0" smtClean="0">
                          <a:ln>
                            <a:noFill/>
                          </a:ln>
                          <a:solidFill>
                            <a:srgbClr val="20558A"/>
                          </a:solidFill>
                          <a:effectLst/>
                          <a:latin typeface="Arial Narrow" pitchFamily="34" charset="0"/>
                        </a:rPr>
                        <a:t>)</a:t>
                      </a:r>
                    </a:p>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80(2)</a:t>
                      </a:r>
                      <a:r>
                        <a:rPr kumimoji="0" lang="fr-CA" sz="1900" b="1" i="1" u="none" strike="noStrike" cap="none" normalizeH="0" baseline="0" noProof="0" dirty="0" smtClean="0">
                          <a:ln>
                            <a:noFill/>
                          </a:ln>
                          <a:solidFill>
                            <a:srgbClr val="20558A"/>
                          </a:solidFill>
                          <a:effectLst/>
                          <a:latin typeface="Arial Narrow" pitchFamily="34" charset="0"/>
                        </a:rPr>
                        <a:t>a</a:t>
                      </a:r>
                      <a:r>
                        <a:rPr kumimoji="0" lang="fr-CA" sz="1900" b="1" i="0" u="none" strike="noStrike" cap="none" normalizeH="0" baseline="0" noProof="0" dirty="0" smtClean="0">
                          <a:ln>
                            <a:noFill/>
                          </a:ln>
                          <a:solidFill>
                            <a:srgbClr val="20558A"/>
                          </a:solidFill>
                          <a:effectLst/>
                          <a:latin typeface="Arial Narrow" pitchFamily="34" charset="0"/>
                        </a:rPr>
                        <a:t>)</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3(1)</a:t>
                      </a:r>
                    </a:p>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3(2)</a:t>
                      </a:r>
                    </a:p>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3(3)</a:t>
                      </a:r>
                    </a:p>
                  </a:txBody>
                  <a:tcPr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10876">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Mise à jour des renseignements sur l’identité du produit médicamenteux/du breveté</a:t>
                      </a:r>
                    </a:p>
                  </a:txBody>
                  <a:tcPr marT="45728" marB="4572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Dans les </a:t>
                      </a:r>
                      <a:r>
                        <a:rPr kumimoji="0" lang="fr-CA" sz="1900" b="1" i="0" u="sng" strike="noStrike" cap="none" normalizeH="0" baseline="0" noProof="0" dirty="0" smtClean="0">
                          <a:ln>
                            <a:noFill/>
                          </a:ln>
                          <a:solidFill>
                            <a:srgbClr val="20558A"/>
                          </a:solidFill>
                          <a:effectLst/>
                          <a:latin typeface="Arial Narrow" pitchFamily="34" charset="0"/>
                        </a:rPr>
                        <a:t>trente (30) jours</a:t>
                      </a:r>
                      <a:r>
                        <a:rPr kumimoji="0" lang="fr-CA" sz="1900" b="1" i="0" u="none" strike="noStrike" cap="none" normalizeH="0" baseline="0" noProof="0" dirty="0" smtClean="0">
                          <a:ln>
                            <a:noFill/>
                          </a:ln>
                          <a:solidFill>
                            <a:srgbClr val="20558A"/>
                          </a:solidFill>
                          <a:effectLst/>
                          <a:latin typeface="Arial Narrow" pitchFamily="34" charset="0"/>
                        </a:rPr>
                        <a:t> suivant toute modification des renseignements</a:t>
                      </a: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endParaRPr kumimoji="0" lang="fr-CA" sz="1900" b="1" i="0" u="none" strike="noStrike" cap="none" normalizeH="0" baseline="0" noProof="0" dirty="0" smtClean="0">
                        <a:ln>
                          <a:noFill/>
                        </a:ln>
                        <a:solidFill>
                          <a:srgbClr val="20558A"/>
                        </a:solidFill>
                        <a:effectLst/>
                        <a:latin typeface="Arial Narrow" pitchFamily="34" charset="0"/>
                      </a:endParaRPr>
                    </a:p>
                  </a:txBody>
                  <a:tcPr marT="45728" marB="4572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20558A"/>
                        </a:buClr>
                        <a:buSzPct val="95000"/>
                        <a:buFont typeface="Wingdings" pitchFamily="2" charset="2"/>
                        <a:buNone/>
                        <a:tabLst/>
                      </a:pPr>
                      <a:r>
                        <a:rPr kumimoji="0" lang="fr-CA" sz="1900" b="1" i="0" u="none" strike="noStrike" cap="none" normalizeH="0" baseline="0" noProof="0" dirty="0" smtClean="0">
                          <a:ln>
                            <a:noFill/>
                          </a:ln>
                          <a:solidFill>
                            <a:srgbClr val="20558A"/>
                          </a:solidFill>
                          <a:effectLst/>
                          <a:latin typeface="Arial Narrow" pitchFamily="34" charset="0"/>
                        </a:rPr>
                        <a:t>3(4)</a:t>
                      </a:r>
                    </a:p>
                  </a:txBody>
                  <a:tcPr marT="45728" marB="4572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025392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1066800"/>
          </a:xfrm>
        </p:spPr>
        <p:txBody>
          <a:bodyPr/>
          <a:lstStyle/>
          <a:p>
            <a:pPr algn="ctr"/>
            <a:r>
              <a:rPr lang="fr-CA" dirty="0" smtClean="0">
                <a:solidFill>
                  <a:schemeClr val="tx1">
                    <a:lumMod val="75000"/>
                  </a:schemeClr>
                </a:solidFill>
              </a:rPr>
              <a:t>À quoi cela ressemble-t-il en pratique?</a:t>
            </a:r>
            <a:endParaRPr lang="fr-CA" dirty="0">
              <a:solidFill>
                <a:schemeClr val="tx1">
                  <a:lumMod val="75000"/>
                </a:schemeClr>
              </a:solidFill>
            </a:endParaRPr>
          </a:p>
        </p:txBody>
      </p:sp>
      <p:sp>
        <p:nvSpPr>
          <p:cNvPr id="3" name="Content Placeholder 2"/>
          <p:cNvSpPr>
            <a:spLocks noGrp="1"/>
          </p:cNvSpPr>
          <p:nvPr>
            <p:ph idx="1"/>
            <p:custDataLst>
              <p:tags r:id="rId2"/>
            </p:custDataLst>
          </p:nvPr>
        </p:nvSpPr>
        <p:spPr>
          <a:xfrm>
            <a:off x="5364088" y="908720"/>
            <a:ext cx="3537644" cy="4680520"/>
          </a:xfrm>
        </p:spPr>
        <p:txBody>
          <a:bodyPr/>
          <a:lstStyle/>
          <a:p>
            <a:pPr marL="0" indent="0">
              <a:buNone/>
            </a:pPr>
            <a:r>
              <a:rPr lang="fr-CA" sz="2300" b="0" dirty="0" smtClean="0">
                <a:solidFill>
                  <a:srgbClr val="0070C0"/>
                </a:solidFill>
              </a:rPr>
              <a:t>Les deux valeurs clés se trouvent dans la section « Preis-Info » de WEBAPO de Lauer-Taxe</a:t>
            </a:r>
            <a:r>
              <a:rPr lang="fr-CA" sz="2300" b="0" i="1" dirty="0" smtClean="0">
                <a:solidFill>
                  <a:srgbClr val="0070C0"/>
                </a:solidFill>
              </a:rPr>
              <a:t>.</a:t>
            </a:r>
          </a:p>
          <a:p>
            <a:pPr marL="0" indent="0">
              <a:buNone/>
            </a:pPr>
            <a:endParaRPr lang="fr-CA" sz="2300" b="0" dirty="0" smtClean="0">
              <a:solidFill>
                <a:srgbClr val="0070C0"/>
              </a:solidFill>
            </a:endParaRPr>
          </a:p>
          <a:p>
            <a:pPr marL="0" indent="0">
              <a:buNone/>
            </a:pPr>
            <a:r>
              <a:rPr lang="fr-CA" sz="2300" b="0" dirty="0" smtClean="0">
                <a:solidFill>
                  <a:srgbClr val="0070C0"/>
                </a:solidFill>
              </a:rPr>
              <a:t>Comme vous pouvez le voir dans l’exemple, WEBAPO décompose aussi le PDPU selon les rabais obligatoires qui le composent pour plus de détails. Il n’est pas nécessaire de soumettre le PDPU décomposé, le PDPU agrégé suffit</a:t>
            </a:r>
            <a:r>
              <a:rPr lang="en-CA" b="0" dirty="0" smtClean="0">
                <a:solidFill>
                  <a:srgbClr val="0070C0"/>
                </a:solidFill>
              </a:rPr>
              <a:t>. </a:t>
            </a:r>
          </a:p>
        </p:txBody>
      </p:sp>
      <p:pic>
        <p:nvPicPr>
          <p:cNvPr id="4" name="Picture 2" descr="C:\Users\jbiggs\Desktop\LT_Example_1.png"/>
          <p:cNvPicPr>
            <a:picLocks noChangeAspect="1" noChangeArrowheads="1"/>
          </p:cNvPicPr>
          <p:nvPr>
            <p:custDataLst>
              <p:tags r:id="rId3"/>
            </p:custDataLst>
          </p:nvPr>
        </p:nvPicPr>
        <p:blipFill rotWithShape="1">
          <a:blip r:embed="rId6" cstate="print">
            <a:extLst>
              <a:ext uri="{28A0092B-C50C-407E-A947-70E740481C1C}">
                <a14:useLocalDpi xmlns:a14="http://schemas.microsoft.com/office/drawing/2010/main" val="0"/>
              </a:ext>
            </a:extLst>
          </a:blip>
          <a:srcRect r="49643" b="13385"/>
          <a:stretch/>
        </p:blipFill>
        <p:spPr bwMode="auto">
          <a:xfrm>
            <a:off x="1043608" y="912887"/>
            <a:ext cx="4199334" cy="5108401"/>
          </a:xfrm>
          <a:prstGeom prst="rect">
            <a:avLst/>
          </a:prstGeom>
          <a:noFill/>
          <a:extLst>
            <a:ext uri="{909E8E84-426E-40DD-AFC4-6F175D3DCCD1}">
              <a14:hiddenFill xmlns:a14="http://schemas.microsoft.com/office/drawing/2010/main">
                <a:solidFill>
                  <a:srgbClr val="FFFFFF"/>
                </a:solidFill>
              </a14:hiddenFill>
            </a:ext>
          </a:extLst>
        </p:spPr>
      </p:pic>
      <p:sp>
        <p:nvSpPr>
          <p:cNvPr id="5" name="Line 4"/>
          <p:cNvSpPr>
            <a:spLocks noChangeShapeType="1"/>
          </p:cNvSpPr>
          <p:nvPr>
            <p:custDataLst>
              <p:tags r:id="rId4"/>
            </p:custDataLst>
          </p:nvPr>
        </p:nvSpPr>
        <p:spPr bwMode="auto">
          <a:xfrm>
            <a:off x="1043608" y="836713"/>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2181184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1066800"/>
          </a:xfrm>
        </p:spPr>
        <p:txBody>
          <a:bodyPr/>
          <a:lstStyle/>
          <a:p>
            <a:pPr algn="ctr"/>
            <a:r>
              <a:rPr lang="en-CA" dirty="0" smtClean="0">
                <a:solidFill>
                  <a:schemeClr val="tx1">
                    <a:lumMod val="75000"/>
                  </a:schemeClr>
                </a:solidFill>
              </a:rPr>
              <a:t>Répercussions</a:t>
            </a:r>
            <a:endParaRPr lang="en-CA" dirty="0">
              <a:solidFill>
                <a:schemeClr val="tx1">
                  <a:lumMod val="75000"/>
                </a:schemeClr>
              </a:solidFill>
            </a:endParaRPr>
          </a:p>
        </p:txBody>
      </p:sp>
      <p:sp>
        <p:nvSpPr>
          <p:cNvPr id="3" name="Content Placeholder 2"/>
          <p:cNvSpPr>
            <a:spLocks noGrp="1"/>
          </p:cNvSpPr>
          <p:nvPr>
            <p:ph idx="1"/>
            <p:custDataLst>
              <p:tags r:id="rId2"/>
            </p:custDataLst>
          </p:nvPr>
        </p:nvSpPr>
        <p:spPr>
          <a:xfrm>
            <a:off x="1053133" y="908720"/>
            <a:ext cx="7848600" cy="4968552"/>
          </a:xfrm>
        </p:spPr>
        <p:txBody>
          <a:bodyPr/>
          <a:lstStyle/>
          <a:p>
            <a:pPr marL="0" indent="0">
              <a:buNone/>
            </a:pPr>
            <a:r>
              <a:rPr lang="fr-CA" sz="2100" b="0" dirty="0" smtClean="0">
                <a:solidFill>
                  <a:srgbClr val="0070C0"/>
                </a:solidFill>
              </a:rPr>
              <a:t>Le personnel du Conseil a étudié les répercussions de cette approche consistant à utiliser Lauer-Taxe pour tous les médicaments pour lesquels le prix allemand a eu des répercussions sur le prix maximum en 2014.</a:t>
            </a:r>
          </a:p>
          <a:p>
            <a:pPr marL="0" indent="0">
              <a:buNone/>
            </a:pPr>
            <a:endParaRPr lang="fr-CA" sz="1000" b="0" dirty="0" smtClean="0">
              <a:solidFill>
                <a:srgbClr val="0070C0"/>
              </a:solidFill>
            </a:endParaRPr>
          </a:p>
          <a:p>
            <a:pPr marL="0" indent="0">
              <a:buNone/>
            </a:pPr>
            <a:r>
              <a:rPr lang="fr-CA" sz="2100" b="0" dirty="0" smtClean="0">
                <a:solidFill>
                  <a:srgbClr val="0070C0"/>
                </a:solidFill>
              </a:rPr>
              <a:t>En moyenne, cette approche a causé une diminution du prix de l’Allemagne de 11,3 % relativement aux dépôts des brevetés de 2014, mais n’a entraîné qu’une enquête supplémentaire.</a:t>
            </a:r>
          </a:p>
          <a:p>
            <a:pPr marL="0" indent="0">
              <a:buNone/>
            </a:pPr>
            <a:endParaRPr lang="fr-CA" sz="1000" b="0" dirty="0" smtClean="0">
              <a:solidFill>
                <a:srgbClr val="0070C0"/>
              </a:solidFill>
            </a:endParaRPr>
          </a:p>
          <a:p>
            <a:pPr marL="0" indent="0">
              <a:buNone/>
            </a:pPr>
            <a:r>
              <a:rPr lang="fr-CA" sz="2100" b="0" dirty="0" smtClean="0">
                <a:solidFill>
                  <a:srgbClr val="0070C0"/>
                </a:solidFill>
              </a:rPr>
              <a:t>Si la transition vers Lauer-Taxe et l’application de cette méthode entraîne une enquête qui n’aurait pas eu lieu si Rote Liste avait été utilisée, les brevetés seront informés et auront droit à une période de grâce additionnelle d’un an pour que leur prix de transaction moyen national (PTMN) respecte le nouveau plafond. </a:t>
            </a:r>
          </a:p>
          <a:p>
            <a:pPr marL="0" indent="0">
              <a:buNone/>
            </a:pPr>
            <a:endParaRPr lang="fr-CA" sz="1000" b="0" dirty="0" smtClean="0">
              <a:solidFill>
                <a:srgbClr val="0070C0"/>
              </a:solidFill>
            </a:endParaRPr>
          </a:p>
          <a:p>
            <a:pPr marL="0" indent="0">
              <a:buNone/>
            </a:pPr>
            <a:r>
              <a:rPr lang="fr-CA" sz="2100" b="0" dirty="0" smtClean="0">
                <a:solidFill>
                  <a:srgbClr val="0070C0"/>
                </a:solidFill>
              </a:rPr>
              <a:t>Par ailleurs : le prix départ-usine en Allemagne en utilisant IMS Midas entraînerait une réduction du prix de 12,19 % par rapport à Rote Liste.</a:t>
            </a:r>
          </a:p>
          <a:p>
            <a:pPr marL="0" indent="0">
              <a:buNone/>
            </a:pPr>
            <a:endParaRPr lang="en-CA" sz="2100" b="0" dirty="0" smtClean="0">
              <a:solidFill>
                <a:srgbClr val="0070C0"/>
              </a:solidFill>
            </a:endParaRPr>
          </a:p>
          <a:p>
            <a:pPr marL="1028700" lvl="3" indent="0">
              <a:buNone/>
            </a:pPr>
            <a:endParaRPr lang="en-CA" dirty="0" smtClean="0">
              <a:solidFill>
                <a:srgbClr val="0070C0"/>
              </a:solidFill>
            </a:endParaRPr>
          </a:p>
        </p:txBody>
      </p:sp>
      <p:sp>
        <p:nvSpPr>
          <p:cNvPr id="4" name="Line 4"/>
          <p:cNvSpPr>
            <a:spLocks noChangeShapeType="1"/>
          </p:cNvSpPr>
          <p:nvPr>
            <p:custDataLst>
              <p:tags r:id="rId3"/>
            </p:custDataLst>
          </p:nvPr>
        </p:nvSpPr>
        <p:spPr bwMode="auto">
          <a:xfrm flipV="1">
            <a:off x="1043608" y="908719"/>
            <a:ext cx="8100392" cy="1"/>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2834791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066800" y="1268760"/>
            <a:ext cx="8077200" cy="4752528"/>
          </a:xfrm>
        </p:spPr>
        <p:txBody>
          <a:bodyPr/>
          <a:lstStyle/>
          <a:p>
            <a:pPr marL="0" indent="0">
              <a:buNone/>
            </a:pPr>
            <a:r>
              <a:rPr lang="fr-CA" b="0" dirty="0" smtClean="0">
                <a:solidFill>
                  <a:srgbClr val="0070C0"/>
                </a:solidFill>
              </a:rPr>
              <a:t>L’utilisation de Lauer-Taxe comme source H et C pour calculer le prix en Allemagne pour la section 5 du formulaire 2 permet la meilleure comparaison de « pommes avec des pommes » en ce qui a trait aux prix départ-usine allemands et canadiens.</a:t>
            </a:r>
          </a:p>
          <a:p>
            <a:pPr marL="0" indent="0">
              <a:buNone/>
            </a:pPr>
            <a:endParaRPr lang="fr-CA" b="0" dirty="0" smtClean="0">
              <a:solidFill>
                <a:srgbClr val="0070C0"/>
              </a:solidFill>
            </a:endParaRPr>
          </a:p>
          <a:p>
            <a:pPr marL="0" indent="0">
              <a:buNone/>
            </a:pPr>
            <a:r>
              <a:rPr lang="fr-CA" b="0" dirty="0" smtClean="0">
                <a:solidFill>
                  <a:srgbClr val="0070C0"/>
                </a:solidFill>
              </a:rPr>
              <a:t>Ces rabais ne sont pas confidentiels (c.-à-d. pas des EIP ou des AME). Il s’agit de rabais obligatoires créés dans le cadre du processus législatif allemand appelé AMNOG. Ainsi, cette déduction équivaut à la pratique de longue date du CEPMB  de retirer les marges bénéficiaires réglementées ainsi que la TVA des prix de la section 5.</a:t>
            </a:r>
          </a:p>
        </p:txBody>
      </p:sp>
      <p:sp>
        <p:nvSpPr>
          <p:cNvPr id="4" name="Title 1"/>
          <p:cNvSpPr txBox="1">
            <a:spLocks/>
          </p:cNvSpPr>
          <p:nvPr>
            <p:custDataLst>
              <p:tags r:id="rId2"/>
            </p:custDataLst>
          </p:nvPr>
        </p:nvSpPr>
        <p:spPr bwMode="auto">
          <a:xfrm>
            <a:off x="1043608" y="260648"/>
            <a:ext cx="7848600" cy="648072"/>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pPr algn="ctr"/>
            <a:r>
              <a:rPr lang="fr-CA" kern="0" dirty="0" smtClean="0">
                <a:solidFill>
                  <a:schemeClr val="tx1">
                    <a:lumMod val="75000"/>
                  </a:schemeClr>
                </a:solidFill>
              </a:rPr>
              <a:t>Sommaire</a:t>
            </a:r>
            <a:endParaRPr lang="fr-CA" kern="0" dirty="0">
              <a:solidFill>
                <a:schemeClr val="tx1">
                  <a:lumMod val="75000"/>
                </a:schemeClr>
              </a:solidFill>
            </a:endParaRPr>
          </a:p>
        </p:txBody>
      </p:sp>
      <p:sp>
        <p:nvSpPr>
          <p:cNvPr id="5" name="Line 4"/>
          <p:cNvSpPr>
            <a:spLocks noChangeShapeType="1"/>
          </p:cNvSpPr>
          <p:nvPr>
            <p:custDataLst>
              <p:tags r:id="rId3"/>
            </p:custDataLst>
          </p:nvPr>
        </p:nvSpPr>
        <p:spPr bwMode="auto">
          <a:xfrm flipV="1">
            <a:off x="1043608" y="1065945"/>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22052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066800" y="1124744"/>
            <a:ext cx="7848600" cy="4896544"/>
          </a:xfrm>
        </p:spPr>
        <p:txBody>
          <a:bodyPr/>
          <a:lstStyle/>
          <a:p>
            <a:pPr marL="0" indent="0">
              <a:buNone/>
            </a:pPr>
            <a:r>
              <a:rPr lang="fr-CA" b="0" dirty="0" smtClean="0">
                <a:solidFill>
                  <a:srgbClr val="0070C0"/>
                </a:solidFill>
              </a:rPr>
              <a:t>Changements proposés</a:t>
            </a:r>
          </a:p>
          <a:p>
            <a:pPr marL="0" indent="0">
              <a:buNone/>
            </a:pPr>
            <a:endParaRPr lang="fr-CA" sz="1000" b="0" dirty="0" smtClean="0">
              <a:solidFill>
                <a:srgbClr val="0070C0"/>
              </a:solidFill>
            </a:endParaRPr>
          </a:p>
          <a:p>
            <a:pPr marL="0" indent="0">
              <a:buNone/>
            </a:pPr>
            <a:r>
              <a:rPr lang="fr-CA" b="0" dirty="0" smtClean="0">
                <a:solidFill>
                  <a:srgbClr val="0070C0"/>
                </a:solidFill>
              </a:rPr>
              <a:t>Modification du test de la relation raisonnable</a:t>
            </a:r>
          </a:p>
          <a:p>
            <a:pPr lvl="1"/>
            <a:r>
              <a:rPr lang="fr-CA" dirty="0" smtClean="0">
                <a:solidFill>
                  <a:srgbClr val="0070C0"/>
                </a:solidFill>
              </a:rPr>
              <a:t>Justification</a:t>
            </a:r>
          </a:p>
          <a:p>
            <a:pPr lvl="1"/>
            <a:r>
              <a:rPr lang="fr-CA" dirty="0" smtClean="0">
                <a:solidFill>
                  <a:srgbClr val="0070C0"/>
                </a:solidFill>
              </a:rPr>
              <a:t>Évaluation des répercussions</a:t>
            </a:r>
            <a:endParaRPr lang="fr-CA" b="0" dirty="0" smtClean="0">
              <a:solidFill>
                <a:srgbClr val="0070C0"/>
              </a:solidFill>
            </a:endParaRPr>
          </a:p>
          <a:p>
            <a:pPr marL="0" indent="0">
              <a:buNone/>
            </a:pPr>
            <a:endParaRPr lang="fr-CA" sz="1000" b="0" dirty="0" smtClean="0">
              <a:solidFill>
                <a:srgbClr val="0070C0"/>
              </a:solidFill>
            </a:endParaRPr>
          </a:p>
          <a:p>
            <a:pPr marL="0" indent="0">
              <a:buNone/>
            </a:pPr>
            <a:r>
              <a:rPr lang="fr-CA" b="0" dirty="0" smtClean="0">
                <a:solidFill>
                  <a:srgbClr val="0070C0"/>
                </a:solidFill>
              </a:rPr>
              <a:t>Prix de liste relativement à la vérification du prix maximum potentiel</a:t>
            </a:r>
          </a:p>
          <a:p>
            <a:pPr lvl="1"/>
            <a:r>
              <a:rPr lang="fr-CA" dirty="0" smtClean="0">
                <a:solidFill>
                  <a:srgbClr val="0070C0"/>
                </a:solidFill>
              </a:rPr>
              <a:t>Justification</a:t>
            </a:r>
          </a:p>
          <a:p>
            <a:pPr lvl="1"/>
            <a:r>
              <a:rPr lang="fr-CA" dirty="0" smtClean="0">
                <a:solidFill>
                  <a:srgbClr val="0070C0"/>
                </a:solidFill>
              </a:rPr>
              <a:t>Évaluation des répercussions</a:t>
            </a:r>
          </a:p>
          <a:p>
            <a:pPr marL="0" indent="0">
              <a:buNone/>
            </a:pPr>
            <a:endParaRPr lang="fr-CA" sz="1000" b="0" dirty="0" smtClean="0">
              <a:solidFill>
                <a:srgbClr val="0070C0"/>
              </a:solidFill>
            </a:endParaRPr>
          </a:p>
          <a:p>
            <a:pPr marL="0" indent="0">
              <a:buNone/>
            </a:pPr>
            <a:r>
              <a:rPr lang="fr-CA" b="0" dirty="0" smtClean="0">
                <a:solidFill>
                  <a:srgbClr val="0070C0"/>
                </a:solidFill>
              </a:rPr>
              <a:t>Avis et commentaires</a:t>
            </a:r>
          </a:p>
        </p:txBody>
      </p:sp>
      <p:sp>
        <p:nvSpPr>
          <p:cNvPr id="4" name="Title 1"/>
          <p:cNvSpPr txBox="1">
            <a:spLocks/>
          </p:cNvSpPr>
          <p:nvPr>
            <p:custDataLst>
              <p:tags r:id="rId2"/>
            </p:custDataLst>
          </p:nvPr>
        </p:nvSpPr>
        <p:spPr bwMode="auto">
          <a:xfrm>
            <a:off x="1043608" y="260648"/>
            <a:ext cx="7848600" cy="648072"/>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pPr algn="ctr"/>
            <a:r>
              <a:rPr lang="fr-CA" sz="2800" kern="0" dirty="0" smtClean="0">
                <a:solidFill>
                  <a:schemeClr val="tx1">
                    <a:lumMod val="75000"/>
                  </a:schemeClr>
                </a:solidFill>
              </a:rPr>
              <a:t>Mise à jour des lignes directrices progressives - survol</a:t>
            </a:r>
            <a:endParaRPr lang="fr-CA" sz="2800" kern="0" dirty="0">
              <a:solidFill>
                <a:schemeClr val="tx1">
                  <a:lumMod val="75000"/>
                </a:schemeClr>
              </a:solidFill>
            </a:endParaRPr>
          </a:p>
        </p:txBody>
      </p:sp>
      <p:sp>
        <p:nvSpPr>
          <p:cNvPr id="5" name="Line 4"/>
          <p:cNvSpPr>
            <a:spLocks noChangeShapeType="1"/>
          </p:cNvSpPr>
          <p:nvPr>
            <p:custDataLst>
              <p:tags r:id="rId3"/>
            </p:custDataLst>
          </p:nvPr>
        </p:nvSpPr>
        <p:spPr bwMode="auto">
          <a:xfrm>
            <a:off x="1043608" y="908721"/>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0839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648072"/>
          </a:xfrm>
        </p:spPr>
        <p:txBody>
          <a:bodyPr/>
          <a:lstStyle/>
          <a:p>
            <a:pPr algn="ctr"/>
            <a:r>
              <a:rPr lang="fr-CA" dirty="0" smtClean="0">
                <a:solidFill>
                  <a:schemeClr val="tx1">
                    <a:lumMod val="75000"/>
                  </a:schemeClr>
                </a:solidFill>
              </a:rPr>
              <a:t>Changements pour 2016</a:t>
            </a:r>
            <a:endParaRPr lang="fr-CA" dirty="0">
              <a:solidFill>
                <a:schemeClr val="tx1">
                  <a:lumMod val="75000"/>
                </a:schemeClr>
              </a:solidFill>
            </a:endParaRPr>
          </a:p>
        </p:txBody>
      </p:sp>
      <p:sp>
        <p:nvSpPr>
          <p:cNvPr id="3" name="Content Placeholder 2"/>
          <p:cNvSpPr>
            <a:spLocks noGrp="1"/>
          </p:cNvSpPr>
          <p:nvPr>
            <p:ph idx="1"/>
            <p:custDataLst>
              <p:tags r:id="rId2"/>
            </p:custDataLst>
          </p:nvPr>
        </p:nvSpPr>
        <p:spPr>
          <a:xfrm>
            <a:off x="1062080" y="981668"/>
            <a:ext cx="7848600" cy="4968552"/>
          </a:xfrm>
        </p:spPr>
        <p:txBody>
          <a:bodyPr/>
          <a:lstStyle/>
          <a:p>
            <a:pPr marL="0" indent="0">
              <a:buNone/>
            </a:pPr>
            <a:r>
              <a:rPr lang="fr-CA" sz="2200" b="0" dirty="0" smtClean="0">
                <a:solidFill>
                  <a:srgbClr val="0070C0"/>
                </a:solidFill>
                <a:latin typeface="Arial Narrow" panose="020B0606020202030204" pitchFamily="34" charset="0"/>
              </a:rPr>
              <a:t>De façon continue, le personnel du Conseil examine les Lignes directrices dans le but de recommander des changements progressifs visant à s’assurer que celles-ci :</a:t>
            </a:r>
          </a:p>
          <a:p>
            <a:pPr marL="457200" indent="-457200">
              <a:buFont typeface="+mj-lt"/>
              <a:buAutoNum type="arabicPeriod"/>
            </a:pPr>
            <a:r>
              <a:rPr lang="fr-CA" sz="2200" b="0" dirty="0" smtClean="0">
                <a:solidFill>
                  <a:srgbClr val="0070C0"/>
                </a:solidFill>
                <a:latin typeface="Arial Narrow" panose="020B0606020202030204" pitchFamily="34" charset="0"/>
              </a:rPr>
              <a:t>prennent en compte toute évolution pertinente;</a:t>
            </a:r>
          </a:p>
          <a:p>
            <a:pPr marL="457200" indent="-457200">
              <a:buFont typeface="+mj-lt"/>
              <a:buAutoNum type="arabicPeriod"/>
            </a:pPr>
            <a:r>
              <a:rPr lang="fr-CA" sz="2200" b="0" dirty="0" smtClean="0">
                <a:solidFill>
                  <a:srgbClr val="0070C0"/>
                </a:solidFill>
                <a:latin typeface="Arial Narrow" panose="020B0606020202030204" pitchFamily="34" charset="0"/>
              </a:rPr>
              <a:t>protègent les consommateurs canadiens des possibles abus de pouvoir du marché.</a:t>
            </a:r>
          </a:p>
          <a:p>
            <a:pPr marL="457200" indent="-457200">
              <a:buFont typeface="+mj-lt"/>
              <a:buAutoNum type="arabicPeriod"/>
            </a:pPr>
            <a:endParaRPr lang="fr-CA" sz="2200" b="0" dirty="0" smtClean="0">
              <a:solidFill>
                <a:srgbClr val="0070C0"/>
              </a:solidFill>
              <a:latin typeface="Arial Narrow" panose="020B0606020202030204" pitchFamily="34" charset="0"/>
            </a:endParaRPr>
          </a:p>
          <a:p>
            <a:pPr marL="0" indent="0">
              <a:buNone/>
            </a:pPr>
            <a:r>
              <a:rPr lang="fr-CA" sz="2200" b="0" dirty="0" smtClean="0">
                <a:solidFill>
                  <a:srgbClr val="0070C0"/>
                </a:solidFill>
                <a:latin typeface="Arial Narrow" panose="020B0606020202030204" pitchFamily="34" charset="0"/>
              </a:rPr>
              <a:t>À cet égard, le personnel du Conseil souhaite obtenir des commentaires sur deux changements progressifs apportés aux sections suivantes des Lignes directrices</a:t>
            </a:r>
          </a:p>
          <a:p>
            <a:r>
              <a:rPr lang="fr-CA" sz="2200" b="0" dirty="0" smtClean="0">
                <a:solidFill>
                  <a:srgbClr val="0070C0"/>
                </a:solidFill>
                <a:latin typeface="Arial Narrow" panose="020B0606020202030204" pitchFamily="34" charset="0"/>
              </a:rPr>
              <a:t>Test de la relation raisonnable (appendice 4).</a:t>
            </a:r>
          </a:p>
          <a:p>
            <a:r>
              <a:rPr lang="fr-CA" sz="2200" b="0" dirty="0" smtClean="0">
                <a:solidFill>
                  <a:srgbClr val="0070C0"/>
                </a:solidFill>
                <a:latin typeface="Arial Narrow" panose="020B0606020202030204" pitchFamily="34" charset="0"/>
              </a:rPr>
              <a:t>Examen des prix auxquels les nouveaux produits médicamenteux brevetés sont vendus durant la période de lancement (section C.11).</a:t>
            </a:r>
          </a:p>
        </p:txBody>
      </p:sp>
      <p:sp>
        <p:nvSpPr>
          <p:cNvPr id="4" name="Line 4"/>
          <p:cNvSpPr>
            <a:spLocks noChangeShapeType="1"/>
          </p:cNvSpPr>
          <p:nvPr>
            <p:custDataLst>
              <p:tags r:id="rId3"/>
            </p:custDataLst>
          </p:nvPr>
        </p:nvSpPr>
        <p:spPr bwMode="auto">
          <a:xfrm>
            <a:off x="1043608" y="980729"/>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607570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648072"/>
          </a:xfrm>
        </p:spPr>
        <p:txBody>
          <a:bodyPr/>
          <a:lstStyle/>
          <a:p>
            <a:pPr algn="ctr"/>
            <a:r>
              <a:rPr lang="fr-CA" dirty="0" smtClean="0">
                <a:solidFill>
                  <a:schemeClr val="tx1">
                    <a:lumMod val="75000"/>
                  </a:schemeClr>
                </a:solidFill>
              </a:rPr>
              <a:t>Test de la relation raisonnable (RR)</a:t>
            </a:r>
            <a:endParaRPr lang="fr-CA" dirty="0">
              <a:solidFill>
                <a:schemeClr val="tx1">
                  <a:lumMod val="75000"/>
                </a:schemeClr>
              </a:solidFill>
            </a:endParaRPr>
          </a:p>
        </p:txBody>
      </p:sp>
      <p:sp>
        <p:nvSpPr>
          <p:cNvPr id="3" name="Content Placeholder 2"/>
          <p:cNvSpPr>
            <a:spLocks noGrp="1"/>
          </p:cNvSpPr>
          <p:nvPr>
            <p:ph idx="1"/>
            <p:custDataLst>
              <p:tags r:id="rId2"/>
            </p:custDataLst>
          </p:nvPr>
        </p:nvSpPr>
        <p:spPr>
          <a:xfrm>
            <a:off x="1062080" y="1268760"/>
            <a:ext cx="7848600" cy="4681460"/>
          </a:xfrm>
        </p:spPr>
        <p:txBody>
          <a:bodyPr/>
          <a:lstStyle/>
          <a:p>
            <a:pPr marL="0" indent="0">
              <a:buNone/>
            </a:pPr>
            <a:r>
              <a:rPr lang="fr-CA" b="0" dirty="0" smtClean="0">
                <a:solidFill>
                  <a:srgbClr val="0070C0"/>
                </a:solidFill>
                <a:latin typeface="Arial Narrow" panose="020B0606020202030204" pitchFamily="34" charset="0"/>
              </a:rPr>
              <a:t>Proposition : lorsque l’on applique le test de la relation raisonnable à l’élargissement de gammes de produits (c.-à-d. lorsqu’un nouveau médicament et un produit médicamenteux comparable contiennent le même ingrédient actif et qu’ils appartiennent au même breveté), le prix de transaction moyen national (PTMN) non excessif devrait être utilisé pour établir le PMMP.</a:t>
            </a:r>
          </a:p>
          <a:p>
            <a:pPr marL="0" indent="0">
              <a:buNone/>
            </a:pPr>
            <a:endParaRPr lang="fr-CA" sz="1000" b="0" dirty="0" smtClean="0">
              <a:solidFill>
                <a:srgbClr val="0070C0"/>
              </a:solidFill>
              <a:latin typeface="Arial Narrow" panose="020B0606020202030204" pitchFamily="34" charset="0"/>
            </a:endParaRPr>
          </a:p>
          <a:p>
            <a:pPr marL="0" indent="0">
              <a:buNone/>
            </a:pPr>
            <a:r>
              <a:rPr lang="fr-CA" b="0" dirty="0" smtClean="0">
                <a:solidFill>
                  <a:srgbClr val="0070C0"/>
                </a:solidFill>
                <a:latin typeface="Arial Narrow" panose="020B0606020202030204" pitchFamily="34" charset="0"/>
              </a:rPr>
              <a:t>Si le nouveau médicament et le produit médicamenteux comparable appartiennent à des brevetés différents, la règle suivante doit être appliquée : le prix le plus bas parmi les six sources de prix accessibles au public établit le PMMP (AQPP, IMS Health, McKesson, Programme de médicaments de l’Ontario, PPS Pharma, RAMQ). </a:t>
            </a:r>
          </a:p>
        </p:txBody>
      </p:sp>
      <p:sp>
        <p:nvSpPr>
          <p:cNvPr id="4" name="Line 4"/>
          <p:cNvSpPr>
            <a:spLocks noChangeShapeType="1"/>
          </p:cNvSpPr>
          <p:nvPr>
            <p:custDataLst>
              <p:tags r:id="rId3"/>
            </p:custDataLst>
          </p:nvPr>
        </p:nvSpPr>
        <p:spPr bwMode="auto">
          <a:xfrm flipV="1">
            <a:off x="1043608" y="1065945"/>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243370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648072"/>
          </a:xfrm>
        </p:spPr>
        <p:txBody>
          <a:bodyPr/>
          <a:lstStyle/>
          <a:p>
            <a:pPr algn="ctr"/>
            <a:r>
              <a:rPr lang="en-CA" dirty="0" smtClean="0">
                <a:solidFill>
                  <a:schemeClr val="tx1">
                    <a:lumMod val="75000"/>
                  </a:schemeClr>
                </a:solidFill>
              </a:rPr>
              <a:t>Justification</a:t>
            </a:r>
            <a:endParaRPr lang="en-CA" dirty="0">
              <a:solidFill>
                <a:schemeClr val="tx1">
                  <a:lumMod val="75000"/>
                </a:schemeClr>
              </a:solidFill>
            </a:endParaRPr>
          </a:p>
        </p:txBody>
      </p:sp>
      <p:sp>
        <p:nvSpPr>
          <p:cNvPr id="3" name="Content Placeholder 2"/>
          <p:cNvSpPr>
            <a:spLocks noGrp="1"/>
          </p:cNvSpPr>
          <p:nvPr>
            <p:ph idx="1"/>
            <p:custDataLst>
              <p:tags r:id="rId2"/>
            </p:custDataLst>
          </p:nvPr>
        </p:nvSpPr>
        <p:spPr>
          <a:xfrm>
            <a:off x="1043608" y="980728"/>
            <a:ext cx="7992888" cy="5040560"/>
          </a:xfrm>
        </p:spPr>
        <p:txBody>
          <a:bodyPr/>
          <a:lstStyle/>
          <a:p>
            <a:pPr marL="0" indent="0">
              <a:buNone/>
            </a:pPr>
            <a:r>
              <a:rPr lang="fr-CA" sz="1900" b="0" dirty="0" smtClean="0">
                <a:solidFill>
                  <a:srgbClr val="0070C0"/>
                </a:solidFill>
                <a:latin typeface="Arial Narrow" panose="020B0606020202030204" pitchFamily="34" charset="0"/>
              </a:rPr>
              <a:t>La pratique actuelle a, dans certains cas, entraîné une situation dans laquelle un produit médicamenteux comparable au prix non excessif peut se retrouver avec un PTMN plus élevé que le prix le plus bas parmi les six sources de prix accessibles au public.</a:t>
            </a:r>
          </a:p>
          <a:p>
            <a:pPr marL="0" indent="0">
              <a:buNone/>
            </a:pPr>
            <a:endParaRPr lang="fr-CA" sz="1900" b="0" dirty="0" smtClean="0">
              <a:solidFill>
                <a:srgbClr val="0070C0"/>
              </a:solidFill>
              <a:latin typeface="Arial Narrow" panose="020B0606020202030204" pitchFamily="34" charset="0"/>
            </a:endParaRPr>
          </a:p>
          <a:p>
            <a:pPr marL="0" indent="0">
              <a:buNone/>
            </a:pPr>
            <a:r>
              <a:rPr lang="fr-CA" sz="1900" b="0" dirty="0" smtClean="0">
                <a:solidFill>
                  <a:srgbClr val="0070C0"/>
                </a:solidFill>
                <a:latin typeface="Arial Narrow" panose="020B0606020202030204" pitchFamily="34" charset="0"/>
              </a:rPr>
              <a:t>L’approche consistant à utiliser les six sources de prix accessibles au public a été mise en œuvre en 2010 pour accroître la prévisibilité et l’équité.  </a:t>
            </a:r>
          </a:p>
          <a:p>
            <a:pPr marL="0" indent="0">
              <a:buNone/>
            </a:pPr>
            <a:endParaRPr lang="fr-CA" sz="1900" b="0" dirty="0" smtClean="0">
              <a:solidFill>
                <a:srgbClr val="0070C0"/>
              </a:solidFill>
              <a:latin typeface="Arial Narrow" panose="020B0606020202030204" pitchFamily="34" charset="0"/>
            </a:endParaRPr>
          </a:p>
          <a:p>
            <a:pPr marL="0" indent="0">
              <a:buNone/>
            </a:pPr>
            <a:r>
              <a:rPr lang="fr-CA" sz="1900" b="0" dirty="0" smtClean="0">
                <a:solidFill>
                  <a:srgbClr val="0070C0"/>
                </a:solidFill>
                <a:latin typeface="Arial Narrow" panose="020B0606020202030204" pitchFamily="34" charset="0"/>
              </a:rPr>
              <a:t>La proposition d’utiliser le PTMN, lorsque c’est possible, ainsi que les six sources de prix accessibles au public dans les autres cas pour établir le PMMP à l’aide du test de la RR permettrait aussi d’atteindre ces objectifs.</a:t>
            </a:r>
          </a:p>
          <a:p>
            <a:pPr marL="0" indent="0">
              <a:buNone/>
            </a:pPr>
            <a:endParaRPr lang="fr-CA" sz="1900" b="0" dirty="0" smtClean="0">
              <a:solidFill>
                <a:srgbClr val="0070C0"/>
              </a:solidFill>
              <a:latin typeface="Arial Narrow" panose="020B0606020202030204" pitchFamily="34" charset="0"/>
            </a:endParaRPr>
          </a:p>
          <a:p>
            <a:pPr marL="0" indent="0">
              <a:buNone/>
            </a:pPr>
            <a:r>
              <a:rPr lang="fr-CA" sz="1900" b="0" dirty="0" smtClean="0">
                <a:solidFill>
                  <a:srgbClr val="0070C0"/>
                </a:solidFill>
                <a:latin typeface="Arial Narrow" panose="020B0606020202030204" pitchFamily="34" charset="0"/>
              </a:rPr>
              <a:t>Ainsi, en réponse à un examen des données réglementaire jusqu’à maintenant et conformément aux priorités du CEPMB, le personnel du Conseil croit qu’il est approprié d’utiliser le PTMN non excessif pour comparer les prix dans le test de la RR</a:t>
            </a:r>
            <a:r>
              <a:rPr lang="fr-CA" sz="2200" b="0" dirty="0" smtClean="0">
                <a:solidFill>
                  <a:srgbClr val="0070C0"/>
                </a:solidFill>
                <a:latin typeface="Arial Narrow" panose="020B0606020202030204" pitchFamily="34" charset="0"/>
              </a:rPr>
              <a:t>.</a:t>
            </a:r>
          </a:p>
        </p:txBody>
      </p:sp>
      <p:sp>
        <p:nvSpPr>
          <p:cNvPr id="4" name="Line 4"/>
          <p:cNvSpPr>
            <a:spLocks noChangeShapeType="1"/>
          </p:cNvSpPr>
          <p:nvPr>
            <p:custDataLst>
              <p:tags r:id="rId3"/>
            </p:custDataLst>
          </p:nvPr>
        </p:nvSpPr>
        <p:spPr bwMode="auto">
          <a:xfrm>
            <a:off x="1115616" y="980729"/>
            <a:ext cx="8028384"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243370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648072"/>
          </a:xfrm>
        </p:spPr>
        <p:txBody>
          <a:bodyPr/>
          <a:lstStyle/>
          <a:p>
            <a:pPr algn="ctr"/>
            <a:r>
              <a:rPr lang="fr-CA" dirty="0" smtClean="0">
                <a:solidFill>
                  <a:schemeClr val="tx1">
                    <a:lumMod val="75000"/>
                  </a:schemeClr>
                </a:solidFill>
              </a:rPr>
              <a:t>Analyse des répercussions</a:t>
            </a:r>
            <a:endParaRPr lang="fr-CA" dirty="0">
              <a:solidFill>
                <a:schemeClr val="tx1">
                  <a:lumMod val="75000"/>
                </a:schemeClr>
              </a:solidFill>
            </a:endParaRPr>
          </a:p>
        </p:txBody>
      </p:sp>
      <p:sp>
        <p:nvSpPr>
          <p:cNvPr id="3" name="Content Placeholder 2"/>
          <p:cNvSpPr>
            <a:spLocks noGrp="1"/>
          </p:cNvSpPr>
          <p:nvPr>
            <p:ph idx="1"/>
            <p:custDataLst>
              <p:tags r:id="rId2"/>
            </p:custDataLst>
          </p:nvPr>
        </p:nvSpPr>
        <p:spPr>
          <a:xfrm>
            <a:off x="1062080" y="981668"/>
            <a:ext cx="7848600" cy="4968552"/>
          </a:xfrm>
        </p:spPr>
        <p:txBody>
          <a:bodyPr/>
          <a:lstStyle/>
          <a:p>
            <a:pPr marL="0" indent="0">
              <a:buNone/>
            </a:pPr>
            <a:r>
              <a:rPr lang="fr-CA" b="0" dirty="0" smtClean="0">
                <a:solidFill>
                  <a:srgbClr val="0070C0"/>
                </a:solidFill>
                <a:latin typeface="Arial Narrow" panose="020B0606020202030204" pitchFamily="34" charset="0"/>
              </a:rPr>
              <a:t>Les répercussions immédiates seraient négligeables : en 2014, le test de la RR a été appliqué à 46 nouveaux DIN.</a:t>
            </a:r>
          </a:p>
          <a:p>
            <a:pPr marL="0" indent="0">
              <a:buNone/>
            </a:pPr>
            <a:endParaRPr lang="fr-CA" sz="1000" b="0" dirty="0" smtClean="0">
              <a:solidFill>
                <a:srgbClr val="0070C0"/>
              </a:solidFill>
              <a:latin typeface="Arial Narrow" panose="020B0606020202030204" pitchFamily="34" charset="0"/>
            </a:endParaRPr>
          </a:p>
          <a:p>
            <a:pPr marL="0" indent="0">
              <a:buNone/>
            </a:pPr>
            <a:r>
              <a:rPr lang="fr-CA" b="0" dirty="0" smtClean="0">
                <a:solidFill>
                  <a:srgbClr val="0070C0"/>
                </a:solidFill>
                <a:latin typeface="Arial Narrow" panose="020B0606020202030204" pitchFamily="34" charset="0"/>
              </a:rPr>
              <a:t>Seulement 7 de ces produits ont été touchés par ce changement (le produit de comparaison appartient au même breveté ET le PTMN du produit de comparaison était plus élevé que le prix accessible au public le plus bas).</a:t>
            </a:r>
          </a:p>
          <a:p>
            <a:pPr marL="0" indent="0">
              <a:buNone/>
            </a:pPr>
            <a:endParaRPr lang="fr-CA" sz="1000" b="0" dirty="0" smtClean="0">
              <a:solidFill>
                <a:srgbClr val="0070C0"/>
              </a:solidFill>
              <a:latin typeface="Arial Narrow" panose="020B0606020202030204" pitchFamily="34" charset="0"/>
            </a:endParaRPr>
          </a:p>
          <a:p>
            <a:pPr marL="0" indent="0">
              <a:buNone/>
            </a:pPr>
            <a:r>
              <a:rPr lang="fr-CA" b="0" dirty="0" smtClean="0">
                <a:solidFill>
                  <a:srgbClr val="0070C0"/>
                </a:solidFill>
                <a:latin typeface="Arial Narrow" panose="020B0606020202030204" pitchFamily="34" charset="0"/>
              </a:rPr>
              <a:t>La différence entre le PTMN du produit de comparaison et le prix accessible au public le plus bas était de moins de 2 % pour tous ces cas. </a:t>
            </a:r>
          </a:p>
          <a:p>
            <a:pPr marL="0" indent="0">
              <a:buNone/>
            </a:pPr>
            <a:endParaRPr lang="fr-CA" sz="1000" b="0" dirty="0" smtClean="0">
              <a:solidFill>
                <a:srgbClr val="0070C0"/>
              </a:solidFill>
              <a:latin typeface="Arial Narrow" panose="020B0606020202030204" pitchFamily="34" charset="0"/>
            </a:endParaRPr>
          </a:p>
          <a:p>
            <a:pPr marL="0" indent="0">
              <a:buNone/>
            </a:pPr>
            <a:r>
              <a:rPr lang="fr-CA" b="0" dirty="0" smtClean="0">
                <a:solidFill>
                  <a:srgbClr val="0070C0"/>
                </a:solidFill>
                <a:latin typeface="Arial Narrow" panose="020B0606020202030204" pitchFamily="34" charset="0"/>
              </a:rPr>
              <a:t>Le principal avantage de ce changement est l’efficacité accrue et la protection continue des intérêts du consommateur.</a:t>
            </a:r>
            <a:endParaRPr lang="fr-CA" b="0" dirty="0">
              <a:solidFill>
                <a:srgbClr val="0070C0"/>
              </a:solidFill>
              <a:latin typeface="Arial Narrow" panose="020B0606020202030204" pitchFamily="34" charset="0"/>
            </a:endParaRPr>
          </a:p>
        </p:txBody>
      </p:sp>
      <p:sp>
        <p:nvSpPr>
          <p:cNvPr id="4" name="Line 4"/>
          <p:cNvSpPr>
            <a:spLocks noChangeShapeType="1"/>
          </p:cNvSpPr>
          <p:nvPr>
            <p:custDataLst>
              <p:tags r:id="rId3"/>
            </p:custDataLst>
          </p:nvPr>
        </p:nvSpPr>
        <p:spPr bwMode="auto">
          <a:xfrm>
            <a:off x="1043608" y="980729"/>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243370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062080" y="981668"/>
            <a:ext cx="7848600" cy="4968552"/>
          </a:xfrm>
        </p:spPr>
        <p:txBody>
          <a:bodyPr/>
          <a:lstStyle/>
          <a:p>
            <a:pPr marL="0" indent="0" algn="ctr">
              <a:buNone/>
            </a:pPr>
            <a:endParaRPr lang="en-CA" sz="4800" b="0" dirty="0" smtClean="0">
              <a:solidFill>
                <a:srgbClr val="0070C0"/>
              </a:solidFill>
              <a:latin typeface="Arial Narrow" panose="020B0606020202030204" pitchFamily="34" charset="0"/>
            </a:endParaRPr>
          </a:p>
          <a:p>
            <a:pPr marL="0" indent="0" algn="ctr">
              <a:buNone/>
            </a:pPr>
            <a:r>
              <a:rPr lang="en-CA" sz="4800" b="0" dirty="0" smtClean="0">
                <a:solidFill>
                  <a:schemeClr val="tx1">
                    <a:lumMod val="75000"/>
                  </a:schemeClr>
                </a:solidFill>
                <a:latin typeface="Arial Narrow" panose="020B0606020202030204" pitchFamily="34" charset="0"/>
              </a:rPr>
              <a:t>Questions</a:t>
            </a:r>
          </a:p>
        </p:txBody>
      </p:sp>
    </p:spTree>
    <p:extLst>
      <p:ext uri="{BB962C8B-B14F-4D97-AF65-F5344CB8AC3E}">
        <p14:creationId xmlns:p14="http://schemas.microsoft.com/office/powerpoint/2010/main" val="3243370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648072"/>
          </a:xfrm>
        </p:spPr>
        <p:txBody>
          <a:bodyPr/>
          <a:lstStyle/>
          <a:p>
            <a:pPr algn="ctr"/>
            <a:r>
              <a:rPr lang="fr-CA" sz="3100" dirty="0" smtClean="0">
                <a:solidFill>
                  <a:schemeClr val="tx1">
                    <a:lumMod val="75000"/>
                  </a:schemeClr>
                </a:solidFill>
              </a:rPr>
              <a:t>Prix </a:t>
            </a:r>
            <a:r>
              <a:rPr lang="fr-CA" sz="3100" dirty="0">
                <a:solidFill>
                  <a:schemeClr val="tx1">
                    <a:lumMod val="75000"/>
                  </a:schemeClr>
                </a:solidFill>
              </a:rPr>
              <a:t>de liste relativement à la vérification du </a:t>
            </a:r>
            <a:r>
              <a:rPr lang="fr-CA" sz="3100" dirty="0" smtClean="0">
                <a:solidFill>
                  <a:schemeClr val="tx1">
                    <a:lumMod val="75000"/>
                  </a:schemeClr>
                </a:solidFill>
              </a:rPr>
              <a:t>PMMP</a:t>
            </a:r>
            <a:endParaRPr lang="en-CA" sz="3100" dirty="0">
              <a:solidFill>
                <a:schemeClr val="tx1">
                  <a:lumMod val="75000"/>
                </a:schemeClr>
              </a:solidFill>
            </a:endParaRPr>
          </a:p>
        </p:txBody>
      </p:sp>
      <p:sp>
        <p:nvSpPr>
          <p:cNvPr id="3" name="Content Placeholder 2"/>
          <p:cNvSpPr>
            <a:spLocks noGrp="1"/>
          </p:cNvSpPr>
          <p:nvPr>
            <p:ph idx="1"/>
            <p:custDataLst>
              <p:tags r:id="rId2"/>
            </p:custDataLst>
          </p:nvPr>
        </p:nvSpPr>
        <p:spPr>
          <a:xfrm>
            <a:off x="1062080" y="1124744"/>
            <a:ext cx="7848600" cy="4825476"/>
          </a:xfrm>
        </p:spPr>
        <p:txBody>
          <a:bodyPr/>
          <a:lstStyle/>
          <a:p>
            <a:pPr marL="0" indent="0">
              <a:buNone/>
            </a:pPr>
            <a:r>
              <a:rPr lang="fr-CA" b="0" dirty="0" smtClean="0">
                <a:solidFill>
                  <a:srgbClr val="0070C0"/>
                </a:solidFill>
                <a:latin typeface="Arial Narrow" panose="020B0606020202030204" pitchFamily="34" charset="0"/>
              </a:rPr>
              <a:t>Proposition : un ajout devrait être fait à la section C.11 « Examen des prix auxquels les nouveaux produits médicamenteux brevetés sont vendus durant la période de lancement » exigeant que les brevetés s’assurent que les prix de liste intérieurs pour les nouveaux médicaments sont inférieurs au PMMP.</a:t>
            </a:r>
          </a:p>
          <a:p>
            <a:pPr marL="0" indent="0">
              <a:buNone/>
            </a:pPr>
            <a:endParaRPr lang="fr-CA" sz="1000" b="0" dirty="0" smtClean="0">
              <a:solidFill>
                <a:srgbClr val="0070C0"/>
              </a:solidFill>
              <a:latin typeface="Arial Narrow" panose="020B0606020202030204" pitchFamily="34" charset="0"/>
            </a:endParaRPr>
          </a:p>
          <a:p>
            <a:pPr marL="0" indent="0">
              <a:buNone/>
            </a:pPr>
            <a:r>
              <a:rPr lang="fr-CA" b="0" dirty="0" smtClean="0">
                <a:solidFill>
                  <a:srgbClr val="0070C0"/>
                </a:solidFill>
                <a:latin typeface="Arial Narrow" panose="020B0606020202030204" pitchFamily="34" charset="0"/>
              </a:rPr>
              <a:t>En plus de l’approche actuelle, pour les nouveaux médicaments, le personnel du Conseil comparera le prix départ-usine accessible au public pour les six sources indiquées dans les Lignes directrices (AQPP, IMS Health, McKesson, Programme de médicaments de l’Ontario, PPS Pharma, RAMQ) et exigera que les brevetés s’assurent qu’ils sont inférieurs au PMMP.</a:t>
            </a:r>
          </a:p>
        </p:txBody>
      </p:sp>
      <p:sp>
        <p:nvSpPr>
          <p:cNvPr id="4" name="Line 4"/>
          <p:cNvSpPr>
            <a:spLocks noChangeShapeType="1"/>
          </p:cNvSpPr>
          <p:nvPr>
            <p:custDataLst>
              <p:tags r:id="rId3"/>
            </p:custDataLst>
          </p:nvPr>
        </p:nvSpPr>
        <p:spPr bwMode="auto">
          <a:xfrm>
            <a:off x="1043608" y="980729"/>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569267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1066800"/>
          </a:xfrm>
        </p:spPr>
        <p:txBody>
          <a:bodyPr/>
          <a:lstStyle/>
          <a:p>
            <a:pPr algn="ctr"/>
            <a:r>
              <a:rPr lang="fr-CA" dirty="0" smtClean="0">
                <a:solidFill>
                  <a:schemeClr val="tx1">
                    <a:lumMod val="75000"/>
                  </a:schemeClr>
                </a:solidFill>
              </a:rPr>
              <a:t>Formulaire 1</a:t>
            </a:r>
            <a:endParaRPr lang="fr-CA" dirty="0">
              <a:solidFill>
                <a:schemeClr val="tx1">
                  <a:lumMod val="75000"/>
                </a:schemeClr>
              </a:solidFill>
            </a:endParaRPr>
          </a:p>
        </p:txBody>
      </p:sp>
      <p:sp>
        <p:nvSpPr>
          <p:cNvPr id="3" name="Content Placeholder 2"/>
          <p:cNvSpPr>
            <a:spLocks noGrp="1"/>
          </p:cNvSpPr>
          <p:nvPr>
            <p:ph idx="1"/>
            <p:custDataLst>
              <p:tags r:id="rId2"/>
            </p:custDataLst>
          </p:nvPr>
        </p:nvSpPr>
        <p:spPr/>
        <p:txBody>
          <a:bodyPr/>
          <a:lstStyle/>
          <a:p>
            <a:endParaRPr lang="en-CA" dirty="0" smtClean="0"/>
          </a:p>
          <a:p>
            <a:endParaRPr lang="en-CA" dirty="0"/>
          </a:p>
          <a:p>
            <a:endParaRPr lang="en-CA" dirty="0" smtClean="0"/>
          </a:p>
          <a:p>
            <a:endParaRPr lang="en-CA" dirty="0"/>
          </a:p>
          <a:p>
            <a:endParaRPr lang="en-CA" dirty="0"/>
          </a:p>
        </p:txBody>
      </p:sp>
      <p:sp>
        <p:nvSpPr>
          <p:cNvPr id="4" name="Slide Number Placeholder 3"/>
          <p:cNvSpPr>
            <a:spLocks noGrp="1"/>
          </p:cNvSpPr>
          <p:nvPr>
            <p:ph type="sldNum" sz="quarter" idx="10"/>
            <p:custDataLst>
              <p:tags r:id="rId3"/>
            </p:custDataLst>
          </p:nvPr>
        </p:nvSpPr>
        <p:spPr/>
        <p:txBody>
          <a:bodyPr/>
          <a:lstStyle/>
          <a:p>
            <a:pPr>
              <a:defRPr/>
            </a:pPr>
            <a:fld id="{80FB8CDC-37CD-45BA-9FD3-818302BE5254}" type="slidenum">
              <a:rPr lang="en-US" smtClean="0"/>
              <a:pPr>
                <a:defRPr/>
              </a:pPr>
              <a:t>4</a:t>
            </a:fld>
            <a:endParaRPr lang="en-US" dirty="0">
              <a:solidFill>
                <a:schemeClr val="tx1"/>
              </a:solidFill>
            </a:endParaRPr>
          </a:p>
        </p:txBody>
      </p:sp>
      <p:sp>
        <p:nvSpPr>
          <p:cNvPr id="9" name="Content Placeholder 8"/>
          <p:cNvSpPr>
            <a:spLocks noGrp="1"/>
          </p:cNvSpPr>
          <p:nvPr>
            <p:ph sz="half" idx="4294967295"/>
            <p:custDataLst>
              <p:tags r:id="rId4"/>
            </p:custDataLst>
          </p:nvPr>
        </p:nvSpPr>
        <p:spPr>
          <a:xfrm>
            <a:off x="1293813" y="2590800"/>
            <a:ext cx="7850187" cy="4114800"/>
          </a:xfrm>
        </p:spPr>
        <p:txBody>
          <a:bodyPr/>
          <a:lstStyle/>
          <a:p>
            <a:endParaRPr lang="en-CA" dirty="0" smtClean="0"/>
          </a:p>
          <a:p>
            <a:endParaRPr lang="en-CA" dirty="0"/>
          </a:p>
          <a:p>
            <a:endParaRPr lang="en-CA" dirty="0" smtClean="0"/>
          </a:p>
          <a:p>
            <a:endParaRPr lang="en-CA" dirty="0"/>
          </a:p>
          <a:p>
            <a:r>
              <a:rPr lang="fr-CA" dirty="0" smtClean="0"/>
              <a:t>Ne cocher qu’une case : il s’agit soit d’un premier rapport ou d’une modification à un rapport antérieur. </a:t>
            </a:r>
          </a:p>
          <a:p>
            <a:r>
              <a:rPr lang="fr-CA" dirty="0" smtClean="0"/>
              <a:t>Indiquer quelles sections seront modifiées. </a:t>
            </a:r>
            <a:endParaRPr lang="fr-CA" dirty="0"/>
          </a:p>
        </p:txBody>
      </p:sp>
      <p:sp>
        <p:nvSpPr>
          <p:cNvPr id="6" name="Line 4"/>
          <p:cNvSpPr>
            <a:spLocks noChangeShapeType="1"/>
          </p:cNvSpPr>
          <p:nvPr>
            <p:custDataLst>
              <p:tags r:id="rId5"/>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1026" name="Picture 2"/>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065856" y="1268760"/>
            <a:ext cx="805589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720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648072"/>
          </a:xfrm>
        </p:spPr>
        <p:txBody>
          <a:bodyPr/>
          <a:lstStyle/>
          <a:p>
            <a:pPr algn="ctr"/>
            <a:r>
              <a:rPr lang="en-CA" dirty="0" smtClean="0">
                <a:solidFill>
                  <a:schemeClr val="tx1">
                    <a:lumMod val="75000"/>
                  </a:schemeClr>
                </a:solidFill>
              </a:rPr>
              <a:t>Justification</a:t>
            </a:r>
            <a:endParaRPr lang="en-CA" dirty="0">
              <a:solidFill>
                <a:schemeClr val="tx1">
                  <a:lumMod val="75000"/>
                </a:schemeClr>
              </a:solidFill>
            </a:endParaRPr>
          </a:p>
        </p:txBody>
      </p:sp>
      <p:sp>
        <p:nvSpPr>
          <p:cNvPr id="3" name="Content Placeholder 2"/>
          <p:cNvSpPr>
            <a:spLocks noGrp="1"/>
          </p:cNvSpPr>
          <p:nvPr>
            <p:ph idx="1"/>
            <p:custDataLst>
              <p:tags r:id="rId2"/>
            </p:custDataLst>
          </p:nvPr>
        </p:nvSpPr>
        <p:spPr>
          <a:xfrm>
            <a:off x="1115616" y="980728"/>
            <a:ext cx="7848600" cy="4824536"/>
          </a:xfrm>
        </p:spPr>
        <p:txBody>
          <a:bodyPr/>
          <a:lstStyle/>
          <a:p>
            <a:pPr marL="0" indent="0">
              <a:buNone/>
            </a:pPr>
            <a:r>
              <a:rPr lang="fr-CA" sz="2000" b="0" dirty="0" smtClean="0">
                <a:solidFill>
                  <a:srgbClr val="0070C0"/>
                </a:solidFill>
                <a:latin typeface="Arial Narrow" panose="020B0606020202030204" pitchFamily="34" charset="0"/>
              </a:rPr>
              <a:t>Pour le moment, le personnel du Conseil n’évalue pas systématiquement si les prix de liste intérieurs excèdent le PMMP. Historiquement, il agissait ainsi parce que la différence entre ces prix et le PMMP durant la période de lancement était négligeable.</a:t>
            </a:r>
          </a:p>
          <a:p>
            <a:pPr marL="0" indent="0">
              <a:buNone/>
            </a:pPr>
            <a:endParaRPr lang="fr-CA" sz="1000" b="0" dirty="0" smtClean="0">
              <a:solidFill>
                <a:srgbClr val="0070C0"/>
              </a:solidFill>
              <a:latin typeface="Arial Narrow" panose="020B0606020202030204" pitchFamily="34" charset="0"/>
            </a:endParaRPr>
          </a:p>
          <a:p>
            <a:pPr marL="0" indent="0">
              <a:buNone/>
            </a:pPr>
            <a:r>
              <a:rPr lang="fr-CA" sz="2000" b="0" dirty="0" smtClean="0">
                <a:solidFill>
                  <a:srgbClr val="0070C0"/>
                </a:solidFill>
                <a:latin typeface="Arial Narrow" panose="020B0606020202030204" pitchFamily="34" charset="0"/>
              </a:rPr>
              <a:t>Cependant, le rapport entre les prix intérieurs de la section 5 et le PMMP a augmenté au cours des dernières années, passant de 1,059 à 1,079 depuis 2010.</a:t>
            </a:r>
          </a:p>
          <a:p>
            <a:pPr marL="0" indent="0">
              <a:buNone/>
            </a:pPr>
            <a:endParaRPr lang="fr-CA" sz="1000" b="0" dirty="0" smtClean="0">
              <a:solidFill>
                <a:srgbClr val="0070C0"/>
              </a:solidFill>
              <a:latin typeface="Arial Narrow" panose="020B0606020202030204" pitchFamily="34" charset="0"/>
            </a:endParaRPr>
          </a:p>
          <a:p>
            <a:pPr marL="0" indent="0">
              <a:buNone/>
            </a:pPr>
            <a:r>
              <a:rPr lang="fr-CA" sz="2000" b="0" dirty="0" smtClean="0">
                <a:solidFill>
                  <a:srgbClr val="0070C0"/>
                </a:solidFill>
                <a:latin typeface="Arial Narrow" panose="020B0606020202030204" pitchFamily="34" charset="0"/>
              </a:rPr>
              <a:t>Contrairement au prix de transaction moyen, qui est calculé pour diverses catégories de clients et régions, le prix de liste est le prix réel payé.</a:t>
            </a:r>
          </a:p>
          <a:p>
            <a:pPr marL="0" indent="0">
              <a:buNone/>
            </a:pPr>
            <a:endParaRPr lang="fr-CA" sz="1000" b="0" dirty="0" smtClean="0">
              <a:solidFill>
                <a:srgbClr val="0070C0"/>
              </a:solidFill>
              <a:latin typeface="Arial Narrow" panose="020B0606020202030204" pitchFamily="34" charset="0"/>
            </a:endParaRPr>
          </a:p>
          <a:p>
            <a:pPr marL="0" indent="0">
              <a:buNone/>
            </a:pPr>
            <a:r>
              <a:rPr lang="fr-CA" sz="2000" b="0" dirty="0" smtClean="0">
                <a:solidFill>
                  <a:srgbClr val="0070C0"/>
                </a:solidFill>
                <a:latin typeface="Arial Narrow" panose="020B0606020202030204" pitchFamily="34" charset="0"/>
              </a:rPr>
              <a:t>Le prix de liste départ-usine représente une part considérable du marché canadien, comprenant les nombreux payeurs privés (35 %) et les consommateurs non assurés et directement assurés par le biais de leurs quotes-parts (23 %), et il est le prix de référence de la plupart des négociations de l’APP. Le prix de liste est donc au centre du mandat de protection des consommateurs du CEPMB.</a:t>
            </a:r>
          </a:p>
        </p:txBody>
      </p:sp>
      <p:sp>
        <p:nvSpPr>
          <p:cNvPr id="4" name="Line 4"/>
          <p:cNvSpPr>
            <a:spLocks noChangeShapeType="1"/>
          </p:cNvSpPr>
          <p:nvPr>
            <p:custDataLst>
              <p:tags r:id="rId3"/>
            </p:custDataLst>
          </p:nvPr>
        </p:nvSpPr>
        <p:spPr bwMode="auto">
          <a:xfrm>
            <a:off x="1043608" y="908721"/>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158767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648072"/>
          </a:xfrm>
        </p:spPr>
        <p:txBody>
          <a:bodyPr/>
          <a:lstStyle/>
          <a:p>
            <a:pPr algn="ctr"/>
            <a:r>
              <a:rPr lang="en-CA" dirty="0" smtClean="0">
                <a:solidFill>
                  <a:schemeClr val="tx1">
                    <a:lumMod val="75000"/>
                  </a:schemeClr>
                </a:solidFill>
              </a:rPr>
              <a:t>Justification</a:t>
            </a:r>
            <a:endParaRPr lang="en-CA" dirty="0">
              <a:solidFill>
                <a:schemeClr val="tx1">
                  <a:lumMod val="75000"/>
                </a:schemeClr>
              </a:solidFill>
            </a:endParaRPr>
          </a:p>
        </p:txBody>
      </p:sp>
      <p:sp>
        <p:nvSpPr>
          <p:cNvPr id="5" name="Content Placeholder 2"/>
          <p:cNvSpPr txBox="1">
            <a:spLocks/>
          </p:cNvSpPr>
          <p:nvPr>
            <p:custDataLst>
              <p:tags r:id="rId2"/>
            </p:custDataLst>
          </p:nvPr>
        </p:nvSpPr>
        <p:spPr bwMode="auto">
          <a:xfrm>
            <a:off x="899592" y="980728"/>
            <a:ext cx="392392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algn="ctr">
              <a:buFont typeface="Wingdings" pitchFamily="-60" charset="2"/>
              <a:buNone/>
            </a:pPr>
            <a:r>
              <a:rPr lang="en-CA" sz="1800" kern="0" dirty="0" smtClean="0">
                <a:solidFill>
                  <a:srgbClr val="0070C0"/>
                </a:solidFill>
                <a:latin typeface="Arial Narrow" panose="020B0606020202030204" pitchFamily="34" charset="0"/>
              </a:rPr>
              <a:t>Section 5 : Rapport avec les prix de la section 4</a:t>
            </a:r>
          </a:p>
        </p:txBody>
      </p:sp>
      <p:sp>
        <p:nvSpPr>
          <p:cNvPr id="8" name="Content Placeholder 2"/>
          <p:cNvSpPr txBox="1">
            <a:spLocks/>
          </p:cNvSpPr>
          <p:nvPr>
            <p:custDataLst>
              <p:tags r:id="rId3"/>
            </p:custDataLst>
          </p:nvPr>
        </p:nvSpPr>
        <p:spPr bwMode="auto">
          <a:xfrm>
            <a:off x="4860032" y="980728"/>
            <a:ext cx="428396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algn="ctr">
              <a:buNone/>
            </a:pPr>
            <a:r>
              <a:rPr lang="en-CA" sz="1800" kern="0" dirty="0">
                <a:solidFill>
                  <a:srgbClr val="0070C0"/>
                </a:solidFill>
                <a:latin typeface="Arial Narrow" panose="020B0606020202030204" pitchFamily="34" charset="0"/>
              </a:rPr>
              <a:t>Rapport </a:t>
            </a:r>
            <a:r>
              <a:rPr lang="fr-CA" sz="1800" kern="0" dirty="0">
                <a:solidFill>
                  <a:srgbClr val="0070C0"/>
                </a:solidFill>
                <a:latin typeface="Arial Narrow" panose="020B0606020202030204" pitchFamily="34" charset="0"/>
              </a:rPr>
              <a:t>entre le prix au Canada et le prix médian à </a:t>
            </a:r>
            <a:r>
              <a:rPr lang="fr-CA" sz="1800" kern="0" dirty="0" smtClean="0">
                <a:solidFill>
                  <a:srgbClr val="0070C0"/>
                </a:solidFill>
                <a:latin typeface="Arial Narrow" panose="020B0606020202030204" pitchFamily="34" charset="0"/>
              </a:rPr>
              <a:t>l’étranger</a:t>
            </a:r>
            <a:endParaRPr lang="en-CA" sz="1800" kern="0" dirty="0">
              <a:solidFill>
                <a:srgbClr val="0070C0"/>
              </a:solidFill>
              <a:latin typeface="Arial Narrow" panose="020B0606020202030204" pitchFamily="34" charset="0"/>
            </a:endParaRPr>
          </a:p>
        </p:txBody>
      </p:sp>
      <p:graphicFrame>
        <p:nvGraphicFramePr>
          <p:cNvPr id="10" name="Chart 9"/>
          <p:cNvGraphicFramePr>
            <a:graphicFrameLocks/>
          </p:cNvGraphicFramePr>
          <p:nvPr>
            <p:custDataLst>
              <p:tags r:id="rId4"/>
            </p:custDataLst>
            <p:extLst>
              <p:ext uri="{D42A27DB-BD31-4B8C-83A1-F6EECF244321}">
                <p14:modId xmlns:p14="http://schemas.microsoft.com/office/powerpoint/2010/main" val="2689674387"/>
              </p:ext>
            </p:extLst>
          </p:nvPr>
        </p:nvGraphicFramePr>
        <p:xfrm>
          <a:off x="5004048" y="1556792"/>
          <a:ext cx="3851920" cy="4420542"/>
        </p:xfrm>
        <a:graphic>
          <a:graphicData uri="http://schemas.openxmlformats.org/drawingml/2006/chart">
            <c:chart xmlns:c="http://schemas.openxmlformats.org/drawingml/2006/chart" xmlns:r="http://schemas.openxmlformats.org/officeDocument/2006/relationships" r:id="rId8"/>
          </a:graphicData>
        </a:graphic>
      </p:graphicFrame>
      <p:pic>
        <p:nvPicPr>
          <p:cNvPr id="1026" name="Picture 2"/>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15616" y="1556792"/>
            <a:ext cx="370790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4"/>
          <p:cNvSpPr>
            <a:spLocks noChangeShapeType="1"/>
          </p:cNvSpPr>
          <p:nvPr>
            <p:custDataLst>
              <p:tags r:id="rId6"/>
            </p:custDataLst>
          </p:nvPr>
        </p:nvSpPr>
        <p:spPr bwMode="auto">
          <a:xfrm>
            <a:off x="1043608" y="908720"/>
            <a:ext cx="8100392" cy="1"/>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243370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648072"/>
          </a:xfrm>
        </p:spPr>
        <p:txBody>
          <a:bodyPr/>
          <a:lstStyle/>
          <a:p>
            <a:pPr algn="ctr"/>
            <a:r>
              <a:rPr lang="fr-CA" dirty="0" smtClean="0">
                <a:solidFill>
                  <a:schemeClr val="tx1">
                    <a:lumMod val="75000"/>
                  </a:schemeClr>
                </a:solidFill>
              </a:rPr>
              <a:t>Évaluation des répercussions</a:t>
            </a:r>
            <a:endParaRPr lang="fr-CA" dirty="0">
              <a:solidFill>
                <a:schemeClr val="tx1">
                  <a:lumMod val="75000"/>
                </a:schemeClr>
              </a:solidFill>
            </a:endParaRPr>
          </a:p>
        </p:txBody>
      </p:sp>
      <p:sp>
        <p:nvSpPr>
          <p:cNvPr id="3" name="Content Placeholder 2"/>
          <p:cNvSpPr>
            <a:spLocks noGrp="1"/>
          </p:cNvSpPr>
          <p:nvPr>
            <p:ph idx="1"/>
            <p:custDataLst>
              <p:tags r:id="rId2"/>
            </p:custDataLst>
          </p:nvPr>
        </p:nvSpPr>
        <p:spPr>
          <a:xfrm>
            <a:off x="1062080" y="1052736"/>
            <a:ext cx="7974416" cy="4897484"/>
          </a:xfrm>
        </p:spPr>
        <p:txBody>
          <a:bodyPr/>
          <a:lstStyle/>
          <a:p>
            <a:pPr marL="0" indent="0">
              <a:buNone/>
            </a:pPr>
            <a:r>
              <a:rPr lang="fr-CA" sz="2000" b="0" dirty="0" smtClean="0">
                <a:solidFill>
                  <a:srgbClr val="0070C0"/>
                </a:solidFill>
                <a:latin typeface="Arial Narrow" panose="020B0606020202030204" pitchFamily="34" charset="0"/>
              </a:rPr>
              <a:t>Les répercussions immédiates de ce changement seraient mineures. Sur les 101 médicaments brevetés qui ont été lancés sur le marché en 2014, seulement 25 ont présenté des prix à la section 5 plus élevés que le PMMP (de 5,7 % en moyenne). </a:t>
            </a:r>
          </a:p>
          <a:p>
            <a:pPr marL="0" indent="0">
              <a:buNone/>
            </a:pPr>
            <a:endParaRPr lang="fr-CA" sz="2000" b="0" dirty="0" smtClean="0">
              <a:solidFill>
                <a:srgbClr val="0070C0"/>
              </a:solidFill>
              <a:latin typeface="Arial Narrow" panose="020B0606020202030204" pitchFamily="34" charset="0"/>
            </a:endParaRPr>
          </a:p>
          <a:p>
            <a:pPr marL="0" indent="0">
              <a:buNone/>
            </a:pPr>
            <a:r>
              <a:rPr lang="fr-CA" sz="2000" b="0" dirty="0" smtClean="0">
                <a:solidFill>
                  <a:srgbClr val="0070C0"/>
                </a:solidFill>
                <a:latin typeface="Arial Narrow" panose="020B0606020202030204" pitchFamily="34" charset="0"/>
              </a:rPr>
              <a:t>Seulement 9 de ces médicaments avaient un prix indiqué à la section 5 plus de 5 % plus élevé que le PMMP et de ces 9 médicaments, tous sauf 1 faisaient déjà l’objet d’une enquête.</a:t>
            </a:r>
          </a:p>
          <a:p>
            <a:pPr marL="0" indent="0">
              <a:buNone/>
            </a:pPr>
            <a:endParaRPr lang="fr-CA" sz="2000" b="0" dirty="0" smtClean="0">
              <a:solidFill>
                <a:srgbClr val="0070C0"/>
              </a:solidFill>
              <a:latin typeface="Arial Narrow" panose="020B0606020202030204" pitchFamily="34" charset="0"/>
            </a:endParaRPr>
          </a:p>
          <a:p>
            <a:pPr marL="0" indent="0">
              <a:buNone/>
            </a:pPr>
            <a:r>
              <a:rPr lang="fr-CA" sz="2000" b="0" dirty="0" smtClean="0">
                <a:solidFill>
                  <a:srgbClr val="0070C0"/>
                </a:solidFill>
                <a:latin typeface="Arial Narrow" panose="020B0606020202030204" pitchFamily="34" charset="0"/>
              </a:rPr>
              <a:t>Le personnel du Conseil est d’avis que l’intention a toujours été la même, mais qu’un changement explicite apporté aux Lignes directrices permettrait de mieux faire connaître l’engagement du Conseil à s’adapter à l’évolution du marché afin de protéger les consommateurs canadiens et d’apporter une contribution importante et pertinente pour assurer un coût acceptable des médicaments pour tous les payeurs.</a:t>
            </a:r>
          </a:p>
        </p:txBody>
      </p:sp>
      <p:sp>
        <p:nvSpPr>
          <p:cNvPr id="4" name="Line 4"/>
          <p:cNvSpPr>
            <a:spLocks noChangeShapeType="1"/>
          </p:cNvSpPr>
          <p:nvPr>
            <p:custDataLst>
              <p:tags r:id="rId3"/>
            </p:custDataLst>
          </p:nvPr>
        </p:nvSpPr>
        <p:spPr bwMode="auto">
          <a:xfrm>
            <a:off x="1115616" y="908721"/>
            <a:ext cx="8028384"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3243370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648072"/>
          </a:xfrm>
        </p:spPr>
        <p:txBody>
          <a:bodyPr/>
          <a:lstStyle/>
          <a:p>
            <a:pPr algn="ctr"/>
            <a:r>
              <a:rPr lang="fr-CA" dirty="0" smtClean="0">
                <a:solidFill>
                  <a:schemeClr val="tx1">
                    <a:lumMod val="75000"/>
                  </a:schemeClr>
                </a:solidFill>
              </a:rPr>
              <a:t>Avis et commentaires</a:t>
            </a:r>
            <a:endParaRPr lang="fr-CA" dirty="0">
              <a:solidFill>
                <a:schemeClr val="tx1">
                  <a:lumMod val="75000"/>
                </a:schemeClr>
              </a:solidFill>
            </a:endParaRPr>
          </a:p>
        </p:txBody>
      </p:sp>
      <p:sp>
        <p:nvSpPr>
          <p:cNvPr id="3" name="Content Placeholder 2"/>
          <p:cNvSpPr>
            <a:spLocks noGrp="1"/>
          </p:cNvSpPr>
          <p:nvPr>
            <p:ph idx="1"/>
            <p:custDataLst>
              <p:tags r:id="rId2"/>
            </p:custDataLst>
          </p:nvPr>
        </p:nvSpPr>
        <p:spPr>
          <a:xfrm>
            <a:off x="1062080" y="1124744"/>
            <a:ext cx="7848600" cy="4825476"/>
          </a:xfrm>
        </p:spPr>
        <p:txBody>
          <a:bodyPr/>
          <a:lstStyle/>
          <a:p>
            <a:pPr marL="0" indent="0">
              <a:buNone/>
            </a:pPr>
            <a:r>
              <a:rPr lang="fr-CA" sz="2200" b="0" dirty="0" smtClean="0">
                <a:solidFill>
                  <a:srgbClr val="0070C0"/>
                </a:solidFill>
                <a:latin typeface="Arial Narrow" panose="020B0606020202030204" pitchFamily="34" charset="0"/>
              </a:rPr>
              <a:t>Un Avis et commentaires, comprenant une période de 30 jours pour émettre des commentaires, devrait être diffusé au début de novembre. Un sommaire, en parallèle, des modifications exactes apportées aux Lignes directrices pourra être consulté à l’adresse </a:t>
            </a:r>
            <a:r>
              <a:rPr lang="fr-CA" sz="2200" b="0" dirty="0" smtClean="0">
                <a:solidFill>
                  <a:srgbClr val="0070C0"/>
                </a:solidFill>
                <a:latin typeface="Arial Narrow" panose="020B0606020202030204" pitchFamily="34" charset="0"/>
                <a:hlinkClick r:id="rId5"/>
              </a:rPr>
              <a:t>www.pmprb-cepmb.gc.ca</a:t>
            </a:r>
            <a:r>
              <a:rPr lang="fr-CA" sz="2200" b="0" dirty="0" smtClean="0">
                <a:solidFill>
                  <a:srgbClr val="0070C0"/>
                </a:solidFill>
                <a:latin typeface="Arial Narrow" panose="020B0606020202030204" pitchFamily="34" charset="0"/>
              </a:rPr>
              <a:t>. </a:t>
            </a:r>
          </a:p>
          <a:p>
            <a:pPr marL="0" indent="0">
              <a:buNone/>
            </a:pPr>
            <a:endParaRPr lang="fr-CA" sz="2200" b="0" dirty="0" smtClean="0">
              <a:solidFill>
                <a:srgbClr val="0070C0"/>
              </a:solidFill>
              <a:latin typeface="Arial Narrow" panose="020B0606020202030204" pitchFamily="34" charset="0"/>
            </a:endParaRPr>
          </a:p>
          <a:p>
            <a:pPr marL="0" indent="0">
              <a:buNone/>
            </a:pPr>
            <a:r>
              <a:rPr lang="fr-CA" sz="2200" b="0" dirty="0" smtClean="0">
                <a:solidFill>
                  <a:srgbClr val="0070C0"/>
                </a:solidFill>
                <a:latin typeface="Arial Narrow" panose="020B0606020202030204" pitchFamily="34" charset="0"/>
              </a:rPr>
              <a:t>Les parties intéressées sont invitées à soumettre leurs commentaires à Guillaume Couillard à l’adresse </a:t>
            </a:r>
            <a:r>
              <a:rPr lang="fr-CA" sz="2200" b="0" dirty="0" smtClean="0">
                <a:solidFill>
                  <a:srgbClr val="0070C0"/>
                </a:solidFill>
                <a:latin typeface="Arial Narrow" panose="020B0606020202030204" pitchFamily="34" charset="0"/>
                <a:hlinkClick r:id="rId6"/>
              </a:rPr>
              <a:t>guillaume.couillard@pmprb-cepmb.gc.ca</a:t>
            </a:r>
            <a:r>
              <a:rPr lang="fr-CA" sz="2200" b="0" dirty="0" smtClean="0">
                <a:solidFill>
                  <a:srgbClr val="0070C0"/>
                </a:solidFill>
                <a:latin typeface="Arial Narrow" panose="020B0606020202030204" pitchFamily="34" charset="0"/>
              </a:rPr>
              <a:t>. </a:t>
            </a:r>
          </a:p>
          <a:p>
            <a:pPr marL="0" indent="0">
              <a:buNone/>
            </a:pPr>
            <a:endParaRPr lang="fr-CA" sz="2200" b="0" dirty="0" smtClean="0">
              <a:solidFill>
                <a:srgbClr val="0070C0"/>
              </a:solidFill>
              <a:latin typeface="Arial Narrow" panose="020B0606020202030204" pitchFamily="34" charset="0"/>
            </a:endParaRPr>
          </a:p>
          <a:p>
            <a:pPr marL="0" indent="0">
              <a:buNone/>
            </a:pPr>
            <a:r>
              <a:rPr lang="fr-CA" sz="2200" b="0" dirty="0" smtClean="0">
                <a:solidFill>
                  <a:srgbClr val="0070C0"/>
                </a:solidFill>
                <a:latin typeface="Arial Narrow" panose="020B0606020202030204" pitchFamily="34" charset="0"/>
              </a:rPr>
              <a:t>Les observations écrites doivent être envoyées à l’adresse suivante :</a:t>
            </a:r>
          </a:p>
          <a:p>
            <a:pPr marL="0" indent="0">
              <a:buNone/>
            </a:pPr>
            <a:r>
              <a:rPr lang="fr-CA" sz="2200" b="0" dirty="0" smtClean="0">
                <a:solidFill>
                  <a:srgbClr val="0070C0"/>
                </a:solidFill>
                <a:latin typeface="Arial Narrow" panose="020B0606020202030204" pitchFamily="34" charset="0"/>
              </a:rPr>
              <a:t>Case postale L40</a:t>
            </a:r>
          </a:p>
          <a:p>
            <a:pPr marL="0" indent="0">
              <a:buNone/>
            </a:pPr>
            <a:r>
              <a:rPr lang="fr-CA" sz="2200" b="0" dirty="0" smtClean="0">
                <a:solidFill>
                  <a:srgbClr val="0070C0"/>
                </a:solidFill>
                <a:latin typeface="Arial Narrow" panose="020B0606020202030204" pitchFamily="34" charset="0"/>
              </a:rPr>
              <a:t>333, avenue Laurier Ouest, Bureau 1400</a:t>
            </a:r>
          </a:p>
          <a:p>
            <a:pPr marL="0" indent="0">
              <a:buNone/>
            </a:pPr>
            <a:r>
              <a:rPr lang="fr-CA" sz="2200" b="0" dirty="0" smtClean="0">
                <a:solidFill>
                  <a:srgbClr val="0070C0"/>
                </a:solidFill>
                <a:latin typeface="Arial Narrow" panose="020B0606020202030204" pitchFamily="34" charset="0"/>
              </a:rPr>
              <a:t>Ottawa (Ontario) K1P 1C1</a:t>
            </a:r>
            <a:endParaRPr lang="fr-CA" sz="2200" b="0" dirty="0">
              <a:solidFill>
                <a:srgbClr val="0070C0"/>
              </a:solidFill>
              <a:latin typeface="Arial Narrow" panose="020B0606020202030204" pitchFamily="34" charset="0"/>
            </a:endParaRPr>
          </a:p>
        </p:txBody>
      </p:sp>
      <p:sp>
        <p:nvSpPr>
          <p:cNvPr id="4" name="Line 4"/>
          <p:cNvSpPr>
            <a:spLocks noChangeShapeType="1"/>
          </p:cNvSpPr>
          <p:nvPr>
            <p:custDataLst>
              <p:tags r:id="rId3"/>
            </p:custDataLst>
          </p:nvPr>
        </p:nvSpPr>
        <p:spPr bwMode="auto">
          <a:xfrm>
            <a:off x="1043608" y="980729"/>
            <a:ext cx="8100392" cy="0"/>
          </a:xfrm>
          <a:prstGeom prst="line">
            <a:avLst/>
          </a:prstGeom>
          <a:noFill/>
          <a:ln w="22225" cap="sq">
            <a:solidFill>
              <a:srgbClr val="20558A"/>
            </a:solidFill>
            <a:round/>
            <a:headEnd type="none" w="sm" len="sm"/>
            <a:tailEnd type="none" w="sm" len="sm"/>
          </a:ln>
        </p:spPr>
        <p:txBody>
          <a:bodyPr wrap="none" anchor="ctr"/>
          <a:lstStyle/>
          <a:p>
            <a:endParaRPr lang="en-CA" dirty="0"/>
          </a:p>
        </p:txBody>
      </p:sp>
    </p:spTree>
    <p:extLst>
      <p:ext uri="{BB962C8B-B14F-4D97-AF65-F5344CB8AC3E}">
        <p14:creationId xmlns:p14="http://schemas.microsoft.com/office/powerpoint/2010/main" val="13093000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492896"/>
            <a:ext cx="7848600" cy="792088"/>
          </a:xfrm>
        </p:spPr>
        <p:txBody>
          <a:bodyPr/>
          <a:lstStyle/>
          <a:p>
            <a:pPr algn="ctr"/>
            <a:r>
              <a:rPr lang="fr-CA" dirty="0" smtClean="0">
                <a:solidFill>
                  <a:schemeClr val="tx1">
                    <a:lumMod val="75000"/>
                  </a:schemeClr>
                </a:solidFill>
              </a:rPr>
              <a:t>Questions et commentaires?</a:t>
            </a:r>
            <a:endParaRPr lang="fr-CA" dirty="0">
              <a:solidFill>
                <a:schemeClr val="tx1">
                  <a:lumMod val="75000"/>
                </a:schemeClr>
              </a:solidFill>
            </a:endParaRPr>
          </a:p>
        </p:txBody>
      </p:sp>
    </p:spTree>
    <p:extLst>
      <p:ext uri="{BB962C8B-B14F-4D97-AF65-F5344CB8AC3E}">
        <p14:creationId xmlns:p14="http://schemas.microsoft.com/office/powerpoint/2010/main" val="1309300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1066800"/>
          </a:xfrm>
        </p:spPr>
        <p:txBody>
          <a:bodyPr/>
          <a:lstStyle/>
          <a:p>
            <a:pPr algn="ctr"/>
            <a:r>
              <a:rPr lang="fr-CA" dirty="0" smtClean="0">
                <a:solidFill>
                  <a:schemeClr val="tx1">
                    <a:lumMod val="75000"/>
                  </a:schemeClr>
                </a:solidFill>
              </a:rPr>
              <a:t>Formulaire 1 – section 1</a:t>
            </a:r>
            <a:endParaRPr lang="fr-CA" dirty="0">
              <a:solidFill>
                <a:schemeClr val="tx1">
                  <a:lumMod val="75000"/>
                </a:schemeClr>
              </a:solidFill>
            </a:endParaRPr>
          </a:p>
        </p:txBody>
      </p:sp>
      <p:sp>
        <p:nvSpPr>
          <p:cNvPr id="10" name="Content Placeholder 9"/>
          <p:cNvSpPr>
            <a:spLocks noGrp="1"/>
          </p:cNvSpPr>
          <p:nvPr>
            <p:ph idx="1"/>
            <p:custDataLst>
              <p:tags r:id="rId2"/>
            </p:custDataLst>
          </p:nvPr>
        </p:nvSpPr>
        <p:spPr/>
        <p:txBody>
          <a:bodyPr/>
          <a:lstStyle/>
          <a:p>
            <a:endParaRPr lang="en-CA" dirty="0" smtClean="0"/>
          </a:p>
          <a:p>
            <a:endParaRPr lang="en-CA" dirty="0"/>
          </a:p>
          <a:p>
            <a:endParaRPr lang="en-CA" dirty="0" smtClean="0"/>
          </a:p>
          <a:p>
            <a:endParaRPr lang="en-CA" dirty="0"/>
          </a:p>
          <a:p>
            <a:r>
              <a:rPr lang="fr-CA" dirty="0" smtClean="0"/>
              <a:t>N’ajouter aucune ligne dans le champ sur l’usage thérapeutique. Si le nombre de lignes allouées ne suffit pas pour la description, continuer d’écrire sur les lignes suivantes même si elles n’apparaissent pas sur le formulaire même. </a:t>
            </a:r>
            <a:endParaRPr lang="fr-CA" dirty="0"/>
          </a:p>
        </p:txBody>
      </p:sp>
      <p:sp>
        <p:nvSpPr>
          <p:cNvPr id="4" name="Slide Number Placeholder 3"/>
          <p:cNvSpPr>
            <a:spLocks noGrp="1"/>
          </p:cNvSpPr>
          <p:nvPr>
            <p:ph type="sldNum" sz="quarter" idx="10"/>
            <p:custDataLst>
              <p:tags r:id="rId3"/>
            </p:custDataLst>
          </p:nvPr>
        </p:nvSpPr>
        <p:spPr/>
        <p:txBody>
          <a:bodyPr/>
          <a:lstStyle/>
          <a:p>
            <a:pPr>
              <a:defRPr/>
            </a:pPr>
            <a:fld id="{80FB8CDC-37CD-45BA-9FD3-818302BE5254}" type="slidenum">
              <a:rPr lang="en-US" smtClean="0"/>
              <a:pPr>
                <a:defRPr/>
              </a:pPr>
              <a:t>5</a:t>
            </a:fld>
            <a:endParaRPr lang="en-US" dirty="0">
              <a:solidFill>
                <a:schemeClr val="tx1"/>
              </a:solidFill>
            </a:endParaRPr>
          </a:p>
        </p:txBody>
      </p:sp>
      <p:sp>
        <p:nvSpPr>
          <p:cNvPr id="6" name="Line 4"/>
          <p:cNvSpPr>
            <a:spLocks noChangeShapeType="1"/>
          </p:cNvSpPr>
          <p:nvPr>
            <p:custDataLst>
              <p:tags r:id="rId4"/>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2050" name="Picture 2"/>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43608" y="1196752"/>
            <a:ext cx="799288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633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1066800"/>
          </a:xfrm>
        </p:spPr>
        <p:txBody>
          <a:bodyPr/>
          <a:lstStyle/>
          <a:p>
            <a:pPr algn="ctr"/>
            <a:r>
              <a:rPr lang="fr-CA" dirty="0" smtClean="0">
                <a:solidFill>
                  <a:schemeClr val="tx1">
                    <a:lumMod val="75000"/>
                  </a:schemeClr>
                </a:solidFill>
              </a:rPr>
              <a:t>Formulaire 1 – section 1</a:t>
            </a:r>
            <a:r>
              <a:rPr lang="en-CA" dirty="0" smtClean="0"/>
              <a:t/>
            </a:r>
            <a:br>
              <a:rPr lang="en-CA" dirty="0" smtClean="0"/>
            </a:br>
            <a:endParaRPr lang="en-CA" dirty="0"/>
          </a:p>
        </p:txBody>
      </p:sp>
      <p:sp>
        <p:nvSpPr>
          <p:cNvPr id="3" name="Content Placeholder 2"/>
          <p:cNvSpPr>
            <a:spLocks noGrp="1"/>
          </p:cNvSpPr>
          <p:nvPr>
            <p:ph idx="1"/>
            <p:custDataLst>
              <p:tags r:id="rId2"/>
            </p:custDataLst>
          </p:nvPr>
        </p:nvSpPr>
        <p:spPr/>
        <p:txBody>
          <a:bodyPr/>
          <a:lstStyle/>
          <a:p>
            <a:endParaRPr lang="en-CA" dirty="0" smtClean="0"/>
          </a:p>
          <a:p>
            <a:endParaRPr lang="en-CA" dirty="0"/>
          </a:p>
          <a:p>
            <a:endParaRPr lang="en-CA" dirty="0" smtClean="0"/>
          </a:p>
          <a:p>
            <a:endParaRPr lang="en-CA" dirty="0"/>
          </a:p>
          <a:p>
            <a:r>
              <a:rPr lang="fr-CA" dirty="0" smtClean="0"/>
              <a:t>Cocher UNE réponse, soit Usage humain (ordonnance médicale), Usage humain (vente libre) ou Usage vétérinaire.</a:t>
            </a:r>
            <a:endParaRPr lang="fr-CA" dirty="0"/>
          </a:p>
        </p:txBody>
      </p:sp>
      <p:sp>
        <p:nvSpPr>
          <p:cNvPr id="4" name="Slide Number Placeholder 3"/>
          <p:cNvSpPr>
            <a:spLocks noGrp="1"/>
          </p:cNvSpPr>
          <p:nvPr>
            <p:ph type="sldNum" sz="quarter" idx="10"/>
            <p:custDataLst>
              <p:tags r:id="rId3"/>
            </p:custDataLst>
          </p:nvPr>
        </p:nvSpPr>
        <p:spPr/>
        <p:txBody>
          <a:bodyPr/>
          <a:lstStyle/>
          <a:p>
            <a:pPr>
              <a:defRPr/>
            </a:pPr>
            <a:fld id="{80FB8CDC-37CD-45BA-9FD3-818302BE5254}" type="slidenum">
              <a:rPr lang="en-US" smtClean="0"/>
              <a:pPr>
                <a:defRPr/>
              </a:pPr>
              <a:t>6</a:t>
            </a:fld>
            <a:endParaRPr lang="en-US" dirty="0">
              <a:solidFill>
                <a:schemeClr val="tx1"/>
              </a:solidFill>
            </a:endParaRPr>
          </a:p>
        </p:txBody>
      </p:sp>
      <p:sp>
        <p:nvSpPr>
          <p:cNvPr id="6" name="Line 4"/>
          <p:cNvSpPr>
            <a:spLocks noChangeShapeType="1"/>
          </p:cNvSpPr>
          <p:nvPr>
            <p:custDataLst>
              <p:tags r:id="rId4"/>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3074" name="Picture 2"/>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10278" y="1268760"/>
            <a:ext cx="8100392"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079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1066800"/>
          </a:xfrm>
        </p:spPr>
        <p:txBody>
          <a:bodyPr/>
          <a:lstStyle/>
          <a:p>
            <a:pPr algn="ctr"/>
            <a:r>
              <a:rPr lang="fr-CA" dirty="0" smtClean="0">
                <a:solidFill>
                  <a:schemeClr val="tx1">
                    <a:lumMod val="75000"/>
                  </a:schemeClr>
                </a:solidFill>
              </a:rPr>
              <a:t>Formulaire 1 – section 2</a:t>
            </a:r>
            <a:br>
              <a:rPr lang="fr-CA" dirty="0" smtClean="0">
                <a:solidFill>
                  <a:schemeClr val="tx1">
                    <a:lumMod val="75000"/>
                  </a:schemeClr>
                </a:solidFill>
              </a:rPr>
            </a:br>
            <a:endParaRPr lang="fr-CA" dirty="0">
              <a:solidFill>
                <a:schemeClr val="tx1">
                  <a:lumMod val="75000"/>
                </a:schemeClr>
              </a:solidFill>
            </a:endParaRPr>
          </a:p>
        </p:txBody>
      </p:sp>
      <p:sp>
        <p:nvSpPr>
          <p:cNvPr id="3" name="Content Placeholder 2"/>
          <p:cNvSpPr>
            <a:spLocks noGrp="1"/>
          </p:cNvSpPr>
          <p:nvPr>
            <p:ph idx="1"/>
            <p:custDataLst>
              <p:tags r:id="rId2"/>
            </p:custDataLst>
          </p:nvPr>
        </p:nvSpPr>
        <p:spPr/>
        <p:txBody>
          <a:bodyPr/>
          <a:lstStyle/>
          <a:p>
            <a:endParaRPr lang="en-CA" dirty="0" smtClean="0"/>
          </a:p>
          <a:p>
            <a:endParaRPr lang="en-CA" dirty="0"/>
          </a:p>
          <a:p>
            <a:endParaRPr lang="en-CA" dirty="0" smtClean="0"/>
          </a:p>
          <a:p>
            <a:endParaRPr lang="en-CA" dirty="0"/>
          </a:p>
          <a:p>
            <a:r>
              <a:rPr lang="fr-CA" dirty="0" smtClean="0"/>
              <a:t>Lorsque plus d’un brevet est en vigueur et que le breveté est le titulaire de l’un des brevets et la personne qui a droit aux avantages d’un autre brevet, cocher </a:t>
            </a:r>
            <a:r>
              <a:rPr lang="fr-CA" u="sng" dirty="0" smtClean="0"/>
              <a:t>uniquement</a:t>
            </a:r>
            <a:r>
              <a:rPr lang="fr-CA" dirty="0" smtClean="0"/>
              <a:t> titulaire du brevet. Une seule case doit être cochée.</a:t>
            </a:r>
          </a:p>
          <a:p>
            <a:endParaRPr lang="en-CA" dirty="0"/>
          </a:p>
        </p:txBody>
      </p:sp>
      <p:sp>
        <p:nvSpPr>
          <p:cNvPr id="4" name="Slide Number Placeholder 3"/>
          <p:cNvSpPr>
            <a:spLocks noGrp="1"/>
          </p:cNvSpPr>
          <p:nvPr>
            <p:ph type="sldNum" sz="quarter" idx="10"/>
            <p:custDataLst>
              <p:tags r:id="rId3"/>
            </p:custDataLst>
          </p:nvPr>
        </p:nvSpPr>
        <p:spPr/>
        <p:txBody>
          <a:bodyPr/>
          <a:lstStyle/>
          <a:p>
            <a:pPr>
              <a:defRPr/>
            </a:pPr>
            <a:fld id="{80FB8CDC-37CD-45BA-9FD3-818302BE5254}" type="slidenum">
              <a:rPr lang="en-US" smtClean="0"/>
              <a:pPr>
                <a:defRPr/>
              </a:pPr>
              <a:t>7</a:t>
            </a:fld>
            <a:endParaRPr lang="en-US" dirty="0">
              <a:solidFill>
                <a:schemeClr val="tx1"/>
              </a:solidFill>
            </a:endParaRPr>
          </a:p>
        </p:txBody>
      </p:sp>
      <p:sp>
        <p:nvSpPr>
          <p:cNvPr id="6" name="Line 4"/>
          <p:cNvSpPr>
            <a:spLocks noChangeShapeType="1"/>
          </p:cNvSpPr>
          <p:nvPr>
            <p:custDataLst>
              <p:tags r:id="rId4"/>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4099" name="Picture 3"/>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32011" y="1268760"/>
            <a:ext cx="794788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186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608" y="260648"/>
            <a:ext cx="7848600" cy="1066800"/>
          </a:xfrm>
        </p:spPr>
        <p:txBody>
          <a:bodyPr/>
          <a:lstStyle/>
          <a:p>
            <a:pPr algn="ctr"/>
            <a:r>
              <a:rPr lang="fr-CA" dirty="0" smtClean="0">
                <a:solidFill>
                  <a:schemeClr val="tx1">
                    <a:lumMod val="75000"/>
                  </a:schemeClr>
                </a:solidFill>
              </a:rPr>
              <a:t>Formulaire 1 – section 3</a:t>
            </a:r>
            <a:r>
              <a:rPr lang="fr-CA" dirty="0" smtClean="0"/>
              <a:t/>
            </a:r>
            <a:br>
              <a:rPr lang="fr-CA" dirty="0" smtClean="0"/>
            </a:br>
            <a:endParaRPr lang="fr-CA" dirty="0"/>
          </a:p>
        </p:txBody>
      </p:sp>
      <p:sp>
        <p:nvSpPr>
          <p:cNvPr id="3" name="Content Placeholder 2"/>
          <p:cNvSpPr>
            <a:spLocks noGrp="1"/>
          </p:cNvSpPr>
          <p:nvPr>
            <p:ph idx="1"/>
            <p:custDataLst>
              <p:tags r:id="rId2"/>
            </p:custDataLst>
          </p:nvPr>
        </p:nvSpPr>
        <p:spPr/>
        <p:txBody>
          <a:bodyPr/>
          <a:lstStyle/>
          <a:p>
            <a:endParaRPr lang="en-CA" dirty="0" smtClean="0"/>
          </a:p>
          <a:p>
            <a:endParaRPr lang="en-CA" dirty="0"/>
          </a:p>
          <a:p>
            <a:r>
              <a:rPr lang="fr-CA" dirty="0" smtClean="0"/>
              <a:t>Si aucun Avis de conformité n’a encore été attribué, ne pas remplir ce champ et cocher la case appropriée.</a:t>
            </a:r>
          </a:p>
          <a:p>
            <a:endParaRPr lang="en-CA" dirty="0"/>
          </a:p>
        </p:txBody>
      </p:sp>
      <p:sp>
        <p:nvSpPr>
          <p:cNvPr id="4" name="Slide Number Placeholder 3"/>
          <p:cNvSpPr>
            <a:spLocks noGrp="1"/>
          </p:cNvSpPr>
          <p:nvPr>
            <p:ph type="sldNum" sz="quarter" idx="10"/>
            <p:custDataLst>
              <p:tags r:id="rId3"/>
            </p:custDataLst>
          </p:nvPr>
        </p:nvSpPr>
        <p:spPr/>
        <p:txBody>
          <a:bodyPr/>
          <a:lstStyle/>
          <a:p>
            <a:pPr>
              <a:defRPr/>
            </a:pPr>
            <a:fld id="{80FB8CDC-37CD-45BA-9FD3-818302BE5254}" type="slidenum">
              <a:rPr lang="en-US" smtClean="0"/>
              <a:pPr>
                <a:defRPr/>
              </a:pPr>
              <a:t>8</a:t>
            </a:fld>
            <a:endParaRPr lang="en-US" dirty="0">
              <a:solidFill>
                <a:schemeClr val="tx1"/>
              </a:solidFill>
            </a:endParaRPr>
          </a:p>
        </p:txBody>
      </p:sp>
      <p:sp>
        <p:nvSpPr>
          <p:cNvPr id="6" name="Line 4"/>
          <p:cNvSpPr>
            <a:spLocks noChangeShapeType="1"/>
          </p:cNvSpPr>
          <p:nvPr>
            <p:custDataLst>
              <p:tags r:id="rId4"/>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5122" name="Picture 2"/>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1513" y="1584150"/>
            <a:ext cx="8108436"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38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69904" y="260648"/>
            <a:ext cx="7848600" cy="1066800"/>
          </a:xfrm>
        </p:spPr>
        <p:txBody>
          <a:bodyPr/>
          <a:lstStyle/>
          <a:p>
            <a:pPr algn="ctr"/>
            <a:r>
              <a:rPr lang="fr-CA" dirty="0" smtClean="0">
                <a:solidFill>
                  <a:schemeClr val="tx1">
                    <a:lumMod val="75000"/>
                  </a:schemeClr>
                </a:solidFill>
              </a:rPr>
              <a:t>Formulaire 1 – sections 4, 5  et 6</a:t>
            </a:r>
            <a:r>
              <a:rPr lang="fr-CA" dirty="0" smtClean="0"/>
              <a:t/>
            </a:r>
            <a:br>
              <a:rPr lang="fr-CA" dirty="0" smtClean="0"/>
            </a:br>
            <a:endParaRPr lang="fr-CA" dirty="0"/>
          </a:p>
        </p:txBody>
      </p:sp>
      <p:sp>
        <p:nvSpPr>
          <p:cNvPr id="3" name="Content Placeholder 2"/>
          <p:cNvSpPr>
            <a:spLocks noGrp="1"/>
          </p:cNvSpPr>
          <p:nvPr>
            <p:ph idx="1"/>
            <p:custDataLst>
              <p:tags r:id="rId2"/>
            </p:custDataLst>
          </p:nvPr>
        </p:nvSpPr>
        <p:spPr/>
        <p:txBody>
          <a:bodyPr/>
          <a:lstStyle/>
          <a:p>
            <a:endParaRPr lang="en-CA" dirty="0" smtClean="0"/>
          </a:p>
          <a:p>
            <a:endParaRPr lang="en-CA" dirty="0"/>
          </a:p>
          <a:p>
            <a:endParaRPr lang="en-CA" dirty="0" smtClean="0"/>
          </a:p>
          <a:p>
            <a:pPr lvl="0"/>
            <a:r>
              <a:rPr lang="fr-CA" sz="1900" dirty="0" smtClean="0"/>
              <a:t>Si le produit n’a pas de DIN, indiquer la forme posologique ainsi que la concentration/l’unité de la section 4 et ne rien écrire dans le champ « Numéro d’identification du médicament ».</a:t>
            </a:r>
          </a:p>
          <a:p>
            <a:pPr lvl="0"/>
            <a:r>
              <a:rPr lang="fr-CA" sz="1900" dirty="0" smtClean="0"/>
              <a:t>Si le produit n’est pas encore en vente, ne rien écrire dans la section 5.</a:t>
            </a:r>
          </a:p>
          <a:p>
            <a:pPr lvl="0"/>
            <a:r>
              <a:rPr lang="fr-CA" sz="1900" dirty="0" smtClean="0"/>
              <a:t>Section 6 – Cocher s’il y a une monographie de produit ou des éléments d’information habituellement présentés dans une monographie de produit et joindre le document en question lors de la transmission du formulaire 1.</a:t>
            </a:r>
            <a:endParaRPr lang="fr-CA" sz="1900" dirty="0"/>
          </a:p>
        </p:txBody>
      </p:sp>
      <p:sp>
        <p:nvSpPr>
          <p:cNvPr id="4" name="Slide Number Placeholder 3"/>
          <p:cNvSpPr>
            <a:spLocks noGrp="1"/>
          </p:cNvSpPr>
          <p:nvPr>
            <p:ph type="sldNum" sz="quarter" idx="10"/>
            <p:custDataLst>
              <p:tags r:id="rId3"/>
            </p:custDataLst>
          </p:nvPr>
        </p:nvSpPr>
        <p:spPr/>
        <p:txBody>
          <a:bodyPr/>
          <a:lstStyle/>
          <a:p>
            <a:pPr>
              <a:defRPr/>
            </a:pPr>
            <a:fld id="{80FB8CDC-37CD-45BA-9FD3-818302BE5254}" type="slidenum">
              <a:rPr lang="en-US" smtClean="0"/>
              <a:pPr>
                <a:defRPr/>
              </a:pPr>
              <a:t>9</a:t>
            </a:fld>
            <a:endParaRPr lang="en-US" dirty="0">
              <a:solidFill>
                <a:schemeClr val="tx1"/>
              </a:solidFill>
            </a:endParaRPr>
          </a:p>
        </p:txBody>
      </p:sp>
      <p:sp>
        <p:nvSpPr>
          <p:cNvPr id="6" name="Line 4"/>
          <p:cNvSpPr>
            <a:spLocks noChangeShapeType="1"/>
          </p:cNvSpPr>
          <p:nvPr>
            <p:custDataLst>
              <p:tags r:id="rId4"/>
            </p:custDataLst>
          </p:nvPr>
        </p:nvSpPr>
        <p:spPr bwMode="auto">
          <a:xfrm flipV="1">
            <a:off x="1043608" y="1064568"/>
            <a:ext cx="8100392" cy="11832"/>
          </a:xfrm>
          <a:prstGeom prst="line">
            <a:avLst/>
          </a:prstGeom>
          <a:noFill/>
          <a:ln w="22225" cap="sq">
            <a:solidFill>
              <a:srgbClr val="20558A"/>
            </a:solidFill>
            <a:round/>
            <a:headEnd type="none" w="sm" len="sm"/>
            <a:tailEnd type="none" w="sm" len="sm"/>
          </a:ln>
        </p:spPr>
        <p:txBody>
          <a:bodyPr wrap="none" anchor="ctr"/>
          <a:lstStyle/>
          <a:p>
            <a:endParaRPr lang="en-CA" dirty="0"/>
          </a:p>
        </p:txBody>
      </p:sp>
      <p:pic>
        <p:nvPicPr>
          <p:cNvPr id="5" name="Picture 4"/>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012411" y="1412776"/>
            <a:ext cx="7901193" cy="2392557"/>
          </a:xfrm>
          <a:prstGeom prst="rect">
            <a:avLst/>
          </a:prstGeom>
        </p:spPr>
      </p:pic>
    </p:spTree>
    <p:extLst>
      <p:ext uri="{BB962C8B-B14F-4D97-AF65-F5344CB8AC3E}">
        <p14:creationId xmlns:p14="http://schemas.microsoft.com/office/powerpoint/2010/main" val="31450332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D4074735573148BB3001A7121F7A9F" ma:contentTypeVersion="0" ma:contentTypeDescription="Create a new document." ma:contentTypeScope="" ma:versionID="e314f7584d8544836305119c8a0eac3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5D5023-D320-4458-8296-E84D9D21EBB3}">
  <ds:schemaRefs>
    <ds:schemaRef ds:uri="http://schemas.microsoft.com/sharepoint/v3/contenttype/forms"/>
  </ds:schemaRefs>
</ds:datastoreItem>
</file>

<file path=customXml/itemProps2.xml><?xml version="1.0" encoding="utf-8"?>
<ds:datastoreItem xmlns:ds="http://schemas.openxmlformats.org/officeDocument/2006/customXml" ds:itemID="{229C0214-BC97-42DC-899F-C8E585361866}">
  <ds:schemaRefs>
    <ds:schemaRef ds:uri="http://schemas.microsoft.com/office/2006/metadata/properties"/>
    <ds:schemaRef ds:uri="http://purl.org/dc/terms/"/>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A84B316-0A79-4F7F-9486-A8FE522E6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53444</TotalTime>
  <Words>1063</Words>
  <Application>Microsoft Office PowerPoint</Application>
  <PresentationFormat>On-screen Show (4:3)</PresentationFormat>
  <Paragraphs>347</Paragraphs>
  <Slides>44</Slides>
  <Notes>21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Presentation 2</vt:lpstr>
      <vt:lpstr>Conseil d’examen du prix des médicaments brevetés</vt:lpstr>
      <vt:lpstr>Aperçu</vt:lpstr>
      <vt:lpstr>Formulaire 1 – calendrier des dépôts </vt:lpstr>
      <vt:lpstr>Formulaire 1</vt:lpstr>
      <vt:lpstr>Formulaire 1 – section 1</vt:lpstr>
      <vt:lpstr>Formulaire 1 – section 1 </vt:lpstr>
      <vt:lpstr>Formulaire 1 – section 2 </vt:lpstr>
      <vt:lpstr>Formulaire 1 – section 3 </vt:lpstr>
      <vt:lpstr>Formulaire 1 – sections 4, 5  et 6 </vt:lpstr>
      <vt:lpstr>Formulaire 1 – section 7 </vt:lpstr>
      <vt:lpstr>Brevet (article 45 de la Loi sur les brevets)</vt:lpstr>
      <vt:lpstr>Formulaire 1 – section 8 </vt:lpstr>
      <vt:lpstr>Formulaire 1 – conseils pour éviter les erreurs les plus fréquentes</vt:lpstr>
      <vt:lpstr>Formulaire 2 - modifications</vt:lpstr>
      <vt:lpstr>Formulaire 2 - modifications – section 2</vt:lpstr>
      <vt:lpstr>Formulaire 2 - modifications – section 3 </vt:lpstr>
      <vt:lpstr>Formulaire 2 - modifications – section 4</vt:lpstr>
      <vt:lpstr>Formulaire 2 – modifications – section 4 - conseils</vt:lpstr>
      <vt:lpstr>Exemple – correction des données</vt:lpstr>
      <vt:lpstr>Formulaire 2 – outil de dépôt en ligne</vt:lpstr>
      <vt:lpstr>Où trouver tout ce dont vous avez besoin… Site Web : http://www.pmprb-cepmb.gc.ca/  </vt:lpstr>
      <vt:lpstr>Pour toutes autres questions</vt:lpstr>
      <vt:lpstr>PowerPoint Presentation</vt:lpstr>
      <vt:lpstr>Lauer-Taxe</vt:lpstr>
      <vt:lpstr>WEBAPO de Lauer-Taxe</vt:lpstr>
      <vt:lpstr>Calcul des données réglementaires</vt:lpstr>
      <vt:lpstr>PowerPoint Presentation</vt:lpstr>
      <vt:lpstr>PowerPoint Presentation</vt:lpstr>
      <vt:lpstr>Calculer le prix allemand à la section 5</vt:lpstr>
      <vt:lpstr>À quoi cela ressemble-t-il en pratique?</vt:lpstr>
      <vt:lpstr>Répercussions</vt:lpstr>
      <vt:lpstr>PowerPoint Presentation</vt:lpstr>
      <vt:lpstr>PowerPoint Presentation</vt:lpstr>
      <vt:lpstr>Changements pour 2016</vt:lpstr>
      <vt:lpstr>Test de la relation raisonnable (RR)</vt:lpstr>
      <vt:lpstr>Justification</vt:lpstr>
      <vt:lpstr>Analyse des répercussions</vt:lpstr>
      <vt:lpstr>PowerPoint Presentation</vt:lpstr>
      <vt:lpstr>Prix de liste relativement à la vérification du PMMP</vt:lpstr>
      <vt:lpstr>Justification</vt:lpstr>
      <vt:lpstr>Justification</vt:lpstr>
      <vt:lpstr>Évaluation des répercussions</vt:lpstr>
      <vt:lpstr>Avis et commentaires</vt:lpstr>
      <vt:lpstr>Questions et commentaires?</vt:lpstr>
    </vt:vector>
  </TitlesOfParts>
  <Manager>Gregory Gillespie</Manager>
  <Company>PMPRB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Canada's Patented Medicine Prices Review Board</dc:title>
  <dc:subject>PMPRB Presentation to Pharma Pricing Market Access Outlook Europe 2010</dc:subject>
  <dc:creator>Salma Pardhan</dc:creator>
  <cp:keywords>London</cp:keywords>
  <cp:lastModifiedBy>PMPRB-CEPMB</cp:lastModifiedBy>
  <cp:revision>2128</cp:revision>
  <cp:lastPrinted>2012-12-04T15:31:34Z</cp:lastPrinted>
  <dcterms:modified xsi:type="dcterms:W3CDTF">2015-11-20T19:31:24Z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0x01010030D4074735573148BB3001A7121F7A9F</vt:lpwstr>
  </property>
  <property fmtid="{D5CDD505-2E9C-101B-9397-08002B2CF9AE}" pid="3" name="Section">
    <vt:lpwstr>1978;#Reg|c565743c-2f6f-482f-98ac-cf46919e305d</vt:lpwstr>
  </property>
  <property fmtid="{D5CDD505-2E9C-101B-9397-08002B2CF9AE}" pid="4" name="External Collaborators">
    <vt:lpwstr/>
  </property>
  <property fmtid="{D5CDD505-2E9C-101B-9397-08002B2CF9AE}" pid="5" name="l1eea5dd541b4eb4b3a13d1990affbf8">
    <vt:lpwstr/>
  </property>
  <property fmtid="{D5CDD505-2E9C-101B-9397-08002B2CF9AE}" pid="6" name="Calandar Year">
    <vt:lpwstr>2320;#2015|a6702054-1ba1-4707-95d0-d99d2c0f6327</vt:lpwstr>
  </property>
  <property fmtid="{D5CDD505-2E9C-101B-9397-08002B2CF9AE}" pid="7" name="p2960112cdbf40b38ef78f0645c25d00">
    <vt:lpwstr/>
  </property>
  <property fmtid="{D5CDD505-2E9C-101B-9397-08002B2CF9AE}" pid="8" name="Branch">
    <vt:lpwstr>1977;#RAO|d4afd0a5-b84b-4c4f-b575-fb42bbcd0117</vt:lpwstr>
  </property>
  <property fmtid="{D5CDD505-2E9C-101B-9397-08002B2CF9AE}" pid="9" name="Activity">
    <vt:lpwstr>2116;#Face-to-Face Sessions|0b0a2080-e99a-4bf1-906a-d313df1cc1f1</vt:lpwstr>
  </property>
  <property fmtid="{D5CDD505-2E9C-101B-9397-08002B2CF9AE}" pid="10" name="e1c8939a27014f459d09952bb5e8bc56">
    <vt:lpwstr/>
  </property>
  <property fmtid="{D5CDD505-2E9C-101B-9397-08002B2CF9AE}" pid="11" name="Document Source">
    <vt:lpwstr>1;#PMPRB|8b75eb90-1c3d-4eef-becc-b2774a094013</vt:lpwstr>
  </property>
  <property fmtid="{D5CDD505-2E9C-101B-9397-08002B2CF9AE}" pid="12" name="p5814b85dc014ab0849fd5503e448cca">
    <vt:lpwstr/>
  </property>
  <property fmtid="{D5CDD505-2E9C-101B-9397-08002B2CF9AE}" pid="13" name="Document Set Keyword">
    <vt:lpwstr/>
  </property>
  <property fmtid="{D5CDD505-2E9C-101B-9397-08002B2CF9AE}" pid="14" name="Function">
    <vt:lpwstr>2115;#Outreach|0056b095-9c89-498a-a147-076eb4f4f0e1</vt:lpwstr>
  </property>
  <property fmtid="{D5CDD505-2E9C-101B-9397-08002B2CF9AE}" pid="15" name="Chemical Name">
    <vt:lpwstr/>
  </property>
  <property fmtid="{D5CDD505-2E9C-101B-9397-08002B2CF9AE}" pid="16" name="Drug Strength">
    <vt:lpwstr/>
  </property>
  <property fmtid="{D5CDD505-2E9C-101B-9397-08002B2CF9AE}" pid="17" name="External Authors">
    <vt:lpwstr/>
  </property>
  <property fmtid="{D5CDD505-2E9C-101B-9397-08002B2CF9AE}" pid="18" name="Drug Brand Name">
    <vt:lpwstr/>
  </property>
  <property fmtid="{D5CDD505-2E9C-101B-9397-08002B2CF9AE}" pid="19" name="a723ea846c47439895aa804ac94957a3">
    <vt:lpwstr/>
  </property>
  <property fmtid="{D5CDD505-2E9C-101B-9397-08002B2CF9AE}" pid="20" name="Classified Information">
    <vt:lpwstr>1544;#Protected A|2e662ab4-e261-4a9f-9700-9642ee2ac7b4</vt:lpwstr>
  </property>
  <property fmtid="{D5CDD505-2E9C-101B-9397-08002B2CF9AE}" pid="21" name="ff6d8f504327485c957a273383731686">
    <vt:lpwstr/>
  </property>
  <property fmtid="{D5CDD505-2E9C-101B-9397-08002B2CF9AE}" pid="22" name="Drug ID">
    <vt:lpwstr/>
  </property>
  <property fmtid="{D5CDD505-2E9C-101B-9397-08002B2CF9AE}" pid="23" name="Document Type">
    <vt:lpwstr>2301;#Presentation|a8f3fd96-2db5-4c79-9252-5d0260064288</vt:lpwstr>
  </property>
  <property fmtid="{D5CDD505-2E9C-101B-9397-08002B2CF9AE}" pid="24" name="Document State">
    <vt:lpwstr>3;#Authoring|d1895284-02bb-479f-9c3a-5b27d53edaaf</vt:lpwstr>
  </property>
  <property fmtid="{D5CDD505-2E9C-101B-9397-08002B2CF9AE}" pid="25" name="PMPRB Keywords">
    <vt:lpwstr/>
  </property>
  <property fmtid="{D5CDD505-2E9C-101B-9397-08002B2CF9AE}" pid="26" name="Company Code">
    <vt:lpwstr/>
  </property>
  <property fmtid="{D5CDD505-2E9C-101B-9397-08002B2CF9AE}" pid="27" name="Document Language">
    <vt:lpwstr>2;#English|1d77e0e2-178f-46e6-9051-7bafdb57b0d2</vt:lpwstr>
  </property>
  <property fmtid="{D5CDD505-2E9C-101B-9397-08002B2CF9AE}" pid="28" name="_dlc_DocIdItemGuid">
    <vt:lpwstr>e22ec0c2-9f7e-4d92-8534-6d1f3b4646df</vt:lpwstr>
  </property>
  <property fmtid="{D5CDD505-2E9C-101B-9397-08002B2CF9AE}" pid="29" name="Fiscal_x0020_Year">
    <vt:lpwstr/>
  </property>
  <property fmtid="{D5CDD505-2E9C-101B-9397-08002B2CF9AE}" pid="30" name="SubSubfiles">
    <vt:lpwstr/>
  </property>
  <property fmtid="{D5CDD505-2E9C-101B-9397-08002B2CF9AE}" pid="31" name="Subfiles">
    <vt:lpwstr/>
  </property>
  <property fmtid="{D5CDD505-2E9C-101B-9397-08002B2CF9AE}" pid="32" name="Country">
    <vt:lpwstr/>
  </property>
  <property fmtid="{D5CDD505-2E9C-101B-9397-08002B2CF9AE}" pid="33" name="Test">
    <vt:lpwstr/>
  </property>
  <property fmtid="{D5CDD505-2E9C-101B-9397-08002B2CF9AE}" pid="34" name="bubba2">
    <vt:lpwstr/>
  </property>
  <property fmtid="{D5CDD505-2E9C-101B-9397-08002B2CF9AE}" pid="35" name="Vendor_x0020_Name">
    <vt:lpwstr/>
  </property>
  <property fmtid="{D5CDD505-2E9C-101B-9397-08002B2CF9AE}" pid="36" name="Fiscal Year">
    <vt:lpwstr/>
  </property>
  <property fmtid="{D5CDD505-2E9C-101B-9397-08002B2CF9AE}" pid="37" name="Vendor Name">
    <vt:lpwstr/>
  </property>
</Properties>
</file>